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5" r:id="rId2"/>
  </p:sldMasterIdLst>
  <p:notesMasterIdLst>
    <p:notesMasterId r:id="rId23"/>
  </p:notesMasterIdLst>
  <p:handoutMasterIdLst>
    <p:handoutMasterId r:id="rId24"/>
  </p:handoutMasterIdLst>
  <p:sldIdLst>
    <p:sldId id="292" r:id="rId3"/>
    <p:sldId id="584" r:id="rId4"/>
    <p:sldId id="597" r:id="rId5"/>
    <p:sldId id="437" r:id="rId6"/>
    <p:sldId id="601" r:id="rId7"/>
    <p:sldId id="599" r:id="rId8"/>
    <p:sldId id="605" r:id="rId9"/>
    <p:sldId id="608" r:id="rId10"/>
    <p:sldId id="602" r:id="rId11"/>
    <p:sldId id="603" r:id="rId12"/>
    <p:sldId id="606" r:id="rId13"/>
    <p:sldId id="607" r:id="rId14"/>
    <p:sldId id="600" r:id="rId15"/>
    <p:sldId id="604" r:id="rId16"/>
    <p:sldId id="610" r:id="rId17"/>
    <p:sldId id="609" r:id="rId18"/>
    <p:sldId id="611" r:id="rId19"/>
    <p:sldId id="612" r:id="rId20"/>
    <p:sldId id="582" r:id="rId21"/>
    <p:sldId id="598" r:id="rId22"/>
  </p:sldIdLst>
  <p:sldSz cx="9144000" cy="5143500" type="screen16x9"/>
  <p:notesSz cx="9928225" cy="6797675"/>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orient="horz" pos="1302" userDrawn="1">
          <p15:clr>
            <a:srgbClr val="A4A3A4"/>
          </p15:clr>
        </p15:guide>
        <p15:guide id="4" pos="3848" userDrawn="1">
          <p15:clr>
            <a:srgbClr val="A4A3A4"/>
          </p15:clr>
        </p15:guide>
        <p15:guide id="5" pos="643" userDrawn="1">
          <p15:clr>
            <a:srgbClr val="A4A3A4"/>
          </p15:clr>
        </p15:guide>
        <p15:guide id="6" pos="2880" userDrawn="1">
          <p15:clr>
            <a:srgbClr val="A4A3A4"/>
          </p15:clr>
        </p15:guide>
        <p15:guide id="7" pos="3061" userDrawn="1">
          <p15:clr>
            <a:srgbClr val="A4A3A4"/>
          </p15:clr>
        </p15:guide>
        <p15:guide id="8" orient="horz" pos="2164" userDrawn="1">
          <p15:clr>
            <a:srgbClr val="A4A3A4"/>
          </p15:clr>
        </p15:guide>
        <p15:guide id="9" orient="horz" pos="2119" userDrawn="1">
          <p15:clr>
            <a:srgbClr val="A4A3A4"/>
          </p15:clr>
        </p15:guide>
        <p15:guide id="10" pos="269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28ed0dd5b0c4de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B91"/>
    <a:srgbClr val="0432FF"/>
    <a:srgbClr val="990000"/>
    <a:srgbClr val="00FDFF"/>
    <a:srgbClr val="000099"/>
    <a:srgbClr val="00FF00"/>
    <a:srgbClr val="A40000"/>
    <a:srgbClr val="33CC33"/>
    <a:srgbClr val="F2F2F2"/>
    <a:srgbClr val="736B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77778" autoAdjust="0"/>
  </p:normalViewPr>
  <p:slideViewPr>
    <p:cSldViewPr>
      <p:cViewPr varScale="1">
        <p:scale>
          <a:sx n="89" d="100"/>
          <a:sy n="89" d="100"/>
        </p:scale>
        <p:origin x="1541" y="58"/>
      </p:cViewPr>
      <p:guideLst>
        <p:guide orient="horz" pos="1302"/>
        <p:guide pos="3848"/>
        <p:guide pos="643"/>
        <p:guide pos="2880"/>
        <p:guide pos="3061"/>
        <p:guide orient="horz" pos="2164"/>
        <p:guide orient="horz" pos="2119"/>
        <p:guide pos="2699"/>
      </p:guideLst>
    </p:cSldViewPr>
  </p:slideViewPr>
  <p:outlineViewPr>
    <p:cViewPr>
      <p:scale>
        <a:sx n="33" d="100"/>
        <a:sy n="33" d="100"/>
      </p:scale>
      <p:origin x="0" y="-1512"/>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129" d="100"/>
          <a:sy n="129" d="100"/>
        </p:scale>
        <p:origin x="1229"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39725"/>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5624513" y="0"/>
            <a:ext cx="4302125" cy="339725"/>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388F17B0-3309-4C63-8E7D-A4DDC09C8E3C}" type="datetimeFigureOut">
              <a:rPr lang="zh-CN" altLang="en-US"/>
              <a:t>2022/6/13</a:t>
            </a:fld>
            <a:endParaRPr lang="zh-CN" altLang="en-US"/>
          </a:p>
        </p:txBody>
      </p:sp>
      <p:sp>
        <p:nvSpPr>
          <p:cNvPr id="4" name="页脚占位符 3"/>
          <p:cNvSpPr>
            <a:spLocks noGrp="1"/>
          </p:cNvSpPr>
          <p:nvPr>
            <p:ph type="ftr" sz="quarter" idx="2"/>
          </p:nvPr>
        </p:nvSpPr>
        <p:spPr>
          <a:xfrm>
            <a:off x="0" y="6456363"/>
            <a:ext cx="4302125" cy="339725"/>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5624513" y="6456363"/>
            <a:ext cx="4302125" cy="339725"/>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00AB2822-A507-422B-A590-F7389FF7AB9B}" type="slidenum">
              <a:rPr lang="zh-CN" altLang="en-US"/>
              <a:t>‹#›</a:t>
            </a:fld>
            <a:endParaRPr lang="zh-CN" altLang="en-US"/>
          </a:p>
        </p:txBody>
      </p:sp>
    </p:spTree>
    <p:extLst>
      <p:ext uri="{BB962C8B-B14F-4D97-AF65-F5344CB8AC3E}">
        <p14:creationId xmlns:p14="http://schemas.microsoft.com/office/powerpoint/2010/main" val="488801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2925" y="0"/>
            <a:ext cx="4303713" cy="341313"/>
          </a:xfrm>
          <a:prstGeom prst="rect">
            <a:avLst/>
          </a:prstGeom>
        </p:spPr>
        <p:txBody>
          <a:bodyPr vert="horz" lIns="91440" tIns="45720" rIns="91440" bIns="45720" rtlCol="0"/>
          <a:lstStyle>
            <a:lvl1pPr algn="r">
              <a:defRPr sz="1200"/>
            </a:lvl1pPr>
          </a:lstStyle>
          <a:p>
            <a:fld id="{F6B2AE55-6B6C-F544-A7C3-146F27B0A7BB}" type="datetimeFigureOut">
              <a:rPr lang="en-US" smtClean="0"/>
              <a:t>6/13/2022</a:t>
            </a:fld>
            <a:endParaRPr lang="en-US"/>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188" y="3271838"/>
            <a:ext cx="7943850" cy="2676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363"/>
            <a:ext cx="4302125" cy="3413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2925" y="6456363"/>
            <a:ext cx="4303713" cy="341312"/>
          </a:xfrm>
          <a:prstGeom prst="rect">
            <a:avLst/>
          </a:prstGeom>
        </p:spPr>
        <p:txBody>
          <a:bodyPr vert="horz" lIns="91440" tIns="45720" rIns="91440" bIns="45720" rtlCol="0" anchor="b"/>
          <a:lstStyle>
            <a:lvl1pPr algn="r">
              <a:defRPr sz="1200"/>
            </a:lvl1pPr>
          </a:lstStyle>
          <a:p>
            <a:fld id="{7ACBEEE6-C718-CF4D-972D-926D56E6BAA5}" type="slidenum">
              <a:rPr lang="en-US" smtClean="0"/>
              <a:t>‹#›</a:t>
            </a:fld>
            <a:endParaRPr lang="en-US"/>
          </a:p>
        </p:txBody>
      </p:sp>
    </p:spTree>
    <p:extLst>
      <p:ext uri="{BB962C8B-B14F-4D97-AF65-F5344CB8AC3E}">
        <p14:creationId xmlns:p14="http://schemas.microsoft.com/office/powerpoint/2010/main" val="12462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10"/>
          </p:nvPr>
        </p:nvSpPr>
        <p:spPr/>
        <p:txBody>
          <a:bodyPr/>
          <a:lstStyle/>
          <a:p>
            <a:fld id="{7ACBEEE6-C718-CF4D-972D-926D56E6BAA5}" type="slidenum">
              <a:rPr lang="en-US" smtClean="0"/>
              <a:t>1</a:t>
            </a:fld>
            <a:endParaRPr lang="en-US"/>
          </a:p>
        </p:txBody>
      </p:sp>
    </p:spTree>
    <p:extLst>
      <p:ext uri="{BB962C8B-B14F-4D97-AF65-F5344CB8AC3E}">
        <p14:creationId xmlns:p14="http://schemas.microsoft.com/office/powerpoint/2010/main" val="766074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毫米波雷达和相机融合的运动物体检测方案根据数据融合的层次不同，有三种基本方案：</a:t>
            </a:r>
            <a:endParaRPr lang="en-US" altLang="zh-CN" dirty="0"/>
          </a:p>
          <a:p>
            <a:r>
              <a:rPr lang="zh-CN" altLang="en-US" dirty="0"/>
              <a:t>数据层融合实际上是通过毫米波雷达点云聚类产生</a:t>
            </a:r>
            <a:r>
              <a:rPr lang="en-US" altLang="zh-CN" dirty="0"/>
              <a:t>ROI</a:t>
            </a:r>
            <a:r>
              <a:rPr lang="zh-CN" altLang="en-US" dirty="0"/>
              <a:t>来辅助相机进行特征提取，类似于一种注意力机制；</a:t>
            </a:r>
            <a:endParaRPr lang="en-US" altLang="zh-CN" dirty="0"/>
          </a:p>
          <a:p>
            <a:r>
              <a:rPr lang="zh-CN" altLang="en-US" dirty="0"/>
              <a:t>特征层融合则是将图像数据和雷达数据分别输入</a:t>
            </a:r>
            <a:r>
              <a:rPr lang="en-US" altLang="zh-CN" dirty="0"/>
              <a:t>CNN</a:t>
            </a:r>
            <a:r>
              <a:rPr lang="zh-CN" altLang="en-US" dirty="0"/>
              <a:t>并将得到的特征进行融合来进行预测；</a:t>
            </a:r>
            <a:endParaRPr lang="en-US" altLang="zh-CN" dirty="0"/>
          </a:p>
          <a:p>
            <a:r>
              <a:rPr lang="zh-CN" altLang="en-US" dirty="0"/>
              <a:t>决策层融合则是通过建立联合概率模型来对后续的决策产生共同作用；</a:t>
            </a:r>
          </a:p>
        </p:txBody>
      </p:sp>
      <p:sp>
        <p:nvSpPr>
          <p:cNvPr id="4" name="灯片编号占位符 3"/>
          <p:cNvSpPr>
            <a:spLocks noGrp="1"/>
          </p:cNvSpPr>
          <p:nvPr>
            <p:ph type="sldNum" sz="quarter" idx="5"/>
          </p:nvPr>
        </p:nvSpPr>
        <p:spPr/>
        <p:txBody>
          <a:bodyPr/>
          <a:lstStyle/>
          <a:p>
            <a:fld id="{7ACBEEE6-C718-CF4D-972D-926D56E6BAA5}" type="slidenum">
              <a:rPr lang="en-US" smtClean="0"/>
              <a:t>10</a:t>
            </a:fld>
            <a:endParaRPr lang="en-US"/>
          </a:p>
        </p:txBody>
      </p:sp>
    </p:spTree>
    <p:extLst>
      <p:ext uri="{BB962C8B-B14F-4D97-AF65-F5344CB8AC3E}">
        <p14:creationId xmlns:p14="http://schemas.microsoft.com/office/powerpoint/2010/main" val="224098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基于激光雷达的运动物体检测包括三个步骤：点云特征表达、建立用于特征提取的主体网络结构以及检测网络输出；</a:t>
            </a:r>
            <a:endParaRPr lang="en-US" altLang="zh-CN" dirty="0"/>
          </a:p>
          <a:p>
            <a:r>
              <a:rPr lang="zh-CN" altLang="en-US" dirty="0"/>
              <a:t>根据特征表达方式的不同分为三类：鸟瞰式（</a:t>
            </a:r>
            <a:r>
              <a:rPr lang="en-US" altLang="zh-CN" sz="1200" b="1" dirty="0">
                <a:latin typeface="微软雅黑" pitchFamily="34" charset="-122"/>
                <a:ea typeface="微软雅黑" pitchFamily="34" charset="-122"/>
                <a:cs typeface="Times New Roman" pitchFamily="18" charset="0"/>
              </a:rPr>
              <a:t>Bird Eye View</a:t>
            </a:r>
            <a:r>
              <a:rPr lang="zh-CN" altLang="en-US" dirty="0"/>
              <a:t>），环绕式（</a:t>
            </a:r>
            <a:r>
              <a:rPr lang="en-US" altLang="zh-CN" sz="1200" b="1" dirty="0">
                <a:latin typeface="微软雅黑" pitchFamily="34" charset="-122"/>
                <a:ea typeface="微软雅黑" pitchFamily="34" charset="-122"/>
                <a:cs typeface="Times New Roman" pitchFamily="18" charset="0"/>
              </a:rPr>
              <a:t>Range View</a:t>
            </a:r>
            <a:r>
              <a:rPr lang="zh-CN" altLang="en-US" dirty="0"/>
              <a:t>）和点对点特征</a:t>
            </a:r>
            <a:endParaRPr lang="en-US" altLang="zh-CN" dirty="0"/>
          </a:p>
        </p:txBody>
      </p:sp>
      <p:sp>
        <p:nvSpPr>
          <p:cNvPr id="4" name="灯片编号占位符 3"/>
          <p:cNvSpPr>
            <a:spLocks noGrp="1"/>
          </p:cNvSpPr>
          <p:nvPr>
            <p:ph type="sldNum" sz="quarter" idx="5"/>
          </p:nvPr>
        </p:nvSpPr>
        <p:spPr/>
        <p:txBody>
          <a:bodyPr/>
          <a:lstStyle/>
          <a:p>
            <a:fld id="{7ACBEEE6-C718-CF4D-972D-926D56E6BAA5}" type="slidenum">
              <a:rPr lang="en-US" smtClean="0"/>
              <a:t>11</a:t>
            </a:fld>
            <a:endParaRPr lang="en-US"/>
          </a:p>
        </p:txBody>
      </p:sp>
    </p:spTree>
    <p:extLst>
      <p:ext uri="{BB962C8B-B14F-4D97-AF65-F5344CB8AC3E}">
        <p14:creationId xmlns:p14="http://schemas.microsoft.com/office/powerpoint/2010/main" val="241925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近几年基于激光雷达和视觉信息融合的相关算法的研究正处于一个火热期，各种经典的算法层出不穷，不过由于时间的关系，只举其中的一个例子</a:t>
            </a:r>
            <a:r>
              <a:rPr lang="en-US" altLang="zh-CN" dirty="0"/>
              <a:t>;</a:t>
            </a:r>
            <a:r>
              <a:rPr lang="en-US" altLang="zh-CN" sz="1200" b="1" dirty="0">
                <a:latin typeface="微软雅黑" pitchFamily="34" charset="-122"/>
                <a:ea typeface="微软雅黑" pitchFamily="34" charset="-122"/>
                <a:cs typeface="Times New Roman" pitchFamily="18" charset="0"/>
              </a:rPr>
              <a:t> R-AGNO-RPN</a:t>
            </a:r>
            <a:endParaRPr lang="en-US" altLang="zh-CN" dirty="0"/>
          </a:p>
          <a:p>
            <a:r>
              <a:rPr lang="zh-CN" altLang="en-US" dirty="0"/>
              <a:t>该方法就是</a:t>
            </a:r>
            <a:r>
              <a:rPr lang="zh-CN" altLang="en-US" sz="1200" b="0" dirty="0">
                <a:latin typeface="微软雅黑" pitchFamily="34" charset="-122"/>
                <a:ea typeface="微软雅黑" pitchFamily="34" charset="-122"/>
                <a:cs typeface="Times New Roman" pitchFamily="18" charset="0"/>
              </a:rPr>
              <a:t>通过在特征层面将摄像头信息和</a:t>
            </a:r>
            <a:r>
              <a:rPr lang="en-US" altLang="zh-CN" sz="1200" b="0" dirty="0">
                <a:latin typeface="微软雅黑" pitchFamily="34" charset="-122"/>
                <a:ea typeface="微软雅黑" pitchFamily="34" charset="-122"/>
                <a:cs typeface="Times New Roman" pitchFamily="18" charset="0"/>
              </a:rPr>
              <a:t>BEV</a:t>
            </a:r>
            <a:r>
              <a:rPr lang="zh-CN" altLang="en-US" sz="1200" b="0" dirty="0">
                <a:latin typeface="微软雅黑" pitchFamily="34" charset="-122"/>
                <a:ea typeface="微软雅黑" pitchFamily="34" charset="-122"/>
                <a:cs typeface="Times New Roman" pitchFamily="18" charset="0"/>
              </a:rPr>
              <a:t>视角下的激光雷达信息在特征层进行融合，从而对低分辨率激光雷达的数据稀疏性进行一个优化，最终实现对运动物体检测精度的提高；</a:t>
            </a:r>
            <a:endParaRPr lang="zh-CN" altLang="en-US" dirty="0"/>
          </a:p>
        </p:txBody>
      </p:sp>
      <p:sp>
        <p:nvSpPr>
          <p:cNvPr id="4" name="灯片编号占位符 3"/>
          <p:cNvSpPr>
            <a:spLocks noGrp="1"/>
          </p:cNvSpPr>
          <p:nvPr>
            <p:ph type="sldNum" sz="quarter" idx="5"/>
          </p:nvPr>
        </p:nvSpPr>
        <p:spPr/>
        <p:txBody>
          <a:bodyPr/>
          <a:lstStyle/>
          <a:p>
            <a:fld id="{7ACBEEE6-C718-CF4D-972D-926D56E6BAA5}" type="slidenum">
              <a:rPr lang="en-US" smtClean="0"/>
              <a:t>12</a:t>
            </a:fld>
            <a:endParaRPr lang="en-US"/>
          </a:p>
        </p:txBody>
      </p:sp>
    </p:spTree>
    <p:extLst>
      <p:ext uri="{BB962C8B-B14F-4D97-AF65-F5344CB8AC3E}">
        <p14:creationId xmlns:p14="http://schemas.microsoft.com/office/powerpoint/2010/main" val="2973127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CBEEE6-C718-CF4D-972D-926D56E6BAA5}" type="slidenum">
              <a:rPr lang="en-US" smtClean="0"/>
              <a:t>13</a:t>
            </a:fld>
            <a:endParaRPr lang="en-US"/>
          </a:p>
        </p:txBody>
      </p:sp>
    </p:spTree>
    <p:extLst>
      <p:ext uri="{BB962C8B-B14F-4D97-AF65-F5344CB8AC3E}">
        <p14:creationId xmlns:p14="http://schemas.microsoft.com/office/powerpoint/2010/main" val="2168994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由于单传感器本身各有优劣，在前面的方案中通常存在一个主传感器，并通过融合其他传感器数据的方法对其进行数据增强，这种方案相比于单传感器往往可以实现精度更高的运动物体检测；</a:t>
            </a:r>
            <a:endParaRPr lang="en-US" altLang="zh-CN" dirty="0"/>
          </a:p>
          <a:p>
            <a:r>
              <a:rPr lang="zh-CN" altLang="en-US" dirty="0"/>
              <a:t>除此之外，随着深度学习发展，基于深度学习的各种算法也在不断给运动物体的检测开辟新的方向；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主要的挑战除了遮挡、变形、尺度等影响检测精度的因素依旧没有一个集成化的解决方案外</a:t>
            </a:r>
            <a:r>
              <a:rPr lang="zh-CN" altLang="en-US" sz="1200" kern="1200" dirty="0">
                <a:solidFill>
                  <a:schemeClr val="tx1"/>
                </a:solidFill>
                <a:latin typeface="+mn-lt"/>
                <a:ea typeface="+mn-ea"/>
                <a:cs typeface="+mn-cs"/>
              </a:rPr>
              <a:t>，对多传感器融合算法的在有效性、准确性、同步性上优化也仍大有可为，此外，随着深度学习算法的引入，实时目标检测对算力的要求也越来越高；</a:t>
            </a:r>
            <a:endParaRPr lang="zh-CN" altLang="en-US" dirty="0"/>
          </a:p>
        </p:txBody>
      </p:sp>
      <p:sp>
        <p:nvSpPr>
          <p:cNvPr id="4" name="灯片编号占位符 3"/>
          <p:cNvSpPr>
            <a:spLocks noGrp="1"/>
          </p:cNvSpPr>
          <p:nvPr>
            <p:ph type="sldNum" sz="quarter" idx="5"/>
          </p:nvPr>
        </p:nvSpPr>
        <p:spPr/>
        <p:txBody>
          <a:bodyPr/>
          <a:lstStyle/>
          <a:p>
            <a:fld id="{7ACBEEE6-C718-CF4D-972D-926D56E6BAA5}" type="slidenum">
              <a:rPr lang="en-US" smtClean="0"/>
              <a:t>14</a:t>
            </a:fld>
            <a:endParaRPr lang="en-US"/>
          </a:p>
        </p:txBody>
      </p:sp>
    </p:spTree>
    <p:extLst>
      <p:ext uri="{BB962C8B-B14F-4D97-AF65-F5344CB8AC3E}">
        <p14:creationId xmlns:p14="http://schemas.microsoft.com/office/powerpoint/2010/main" val="396816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CBEEE6-C718-CF4D-972D-926D56E6BAA5}" type="slidenum">
              <a:rPr lang="en-US" smtClean="0"/>
              <a:t>15</a:t>
            </a:fld>
            <a:endParaRPr lang="en-US"/>
          </a:p>
        </p:txBody>
      </p:sp>
    </p:spTree>
    <p:extLst>
      <p:ext uri="{BB962C8B-B14F-4D97-AF65-F5344CB8AC3E}">
        <p14:creationId xmlns:p14="http://schemas.microsoft.com/office/powerpoint/2010/main" val="124338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比较成功的：静态背景下的识别，其中框的颜色以及关键字表明了目标的类别及是否运动；框的下方标出了目标像素级别的速度信息（如果结合深度信息，就可以实现对目标实际速度的检测）</a:t>
            </a:r>
          </a:p>
        </p:txBody>
      </p:sp>
      <p:sp>
        <p:nvSpPr>
          <p:cNvPr id="4" name="灯片编号占位符 3"/>
          <p:cNvSpPr>
            <a:spLocks noGrp="1"/>
          </p:cNvSpPr>
          <p:nvPr>
            <p:ph type="sldNum" sz="quarter" idx="5"/>
          </p:nvPr>
        </p:nvSpPr>
        <p:spPr/>
        <p:txBody>
          <a:bodyPr/>
          <a:lstStyle/>
          <a:p>
            <a:fld id="{7ACBEEE6-C718-CF4D-972D-926D56E6BAA5}" type="slidenum">
              <a:rPr lang="en-US" smtClean="0"/>
              <a:t>16</a:t>
            </a:fld>
            <a:endParaRPr lang="en-US"/>
          </a:p>
        </p:txBody>
      </p:sp>
    </p:spTree>
    <p:extLst>
      <p:ext uri="{BB962C8B-B14F-4D97-AF65-F5344CB8AC3E}">
        <p14:creationId xmlns:p14="http://schemas.microsoft.com/office/powerpoint/2010/main" val="3371087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这一段视频所展示的虽然是静态背景，但是确是俯视视角，视角和尺度的与训练集不匹配导致目标检测出现了误报，可以通过扩展训练集或者迁移训练来解决；</a:t>
            </a:r>
          </a:p>
        </p:txBody>
      </p:sp>
      <p:sp>
        <p:nvSpPr>
          <p:cNvPr id="4" name="灯片编号占位符 3"/>
          <p:cNvSpPr>
            <a:spLocks noGrp="1"/>
          </p:cNvSpPr>
          <p:nvPr>
            <p:ph type="sldNum" sz="quarter" idx="5"/>
          </p:nvPr>
        </p:nvSpPr>
        <p:spPr/>
        <p:txBody>
          <a:bodyPr/>
          <a:lstStyle/>
          <a:p>
            <a:fld id="{7ACBEEE6-C718-CF4D-972D-926D56E6BAA5}" type="slidenum">
              <a:rPr lang="en-US" smtClean="0"/>
              <a:t>17</a:t>
            </a:fld>
            <a:endParaRPr lang="en-US"/>
          </a:p>
        </p:txBody>
      </p:sp>
    </p:spTree>
    <p:extLst>
      <p:ext uri="{BB962C8B-B14F-4D97-AF65-F5344CB8AC3E}">
        <p14:creationId xmlns:p14="http://schemas.microsoft.com/office/powerpoint/2010/main" val="1606610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段视频展示了动态背景下如果缺失了传感器自身运动的信息（或背景运动信息）就会对目标的运动状态估计产生影响，例如与传感器相对静止的目标就会被检测器认为是静止的，其速度检测也会出现问题（检测到的是相对运动速度），可以采用相关算法对背景运动进行估计或者融合惯导的信息对背景运动进行建模可以解决这个问题；</a:t>
            </a:r>
          </a:p>
        </p:txBody>
      </p:sp>
      <p:sp>
        <p:nvSpPr>
          <p:cNvPr id="4" name="灯片编号占位符 3"/>
          <p:cNvSpPr>
            <a:spLocks noGrp="1"/>
          </p:cNvSpPr>
          <p:nvPr>
            <p:ph type="sldNum" sz="quarter" idx="5"/>
          </p:nvPr>
        </p:nvSpPr>
        <p:spPr/>
        <p:txBody>
          <a:bodyPr/>
          <a:lstStyle/>
          <a:p>
            <a:fld id="{7ACBEEE6-C718-CF4D-972D-926D56E6BAA5}" type="slidenum">
              <a:rPr lang="en-US" smtClean="0"/>
              <a:t>18</a:t>
            </a:fld>
            <a:endParaRPr lang="en-US"/>
          </a:p>
        </p:txBody>
      </p:sp>
    </p:spTree>
    <p:extLst>
      <p:ext uri="{BB962C8B-B14F-4D97-AF65-F5344CB8AC3E}">
        <p14:creationId xmlns:p14="http://schemas.microsoft.com/office/powerpoint/2010/main" val="3703481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BD9241-E7D2-4BB0-B32A-AC7496647FF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737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CBEEE6-C718-CF4D-972D-926D56E6BAA5}" type="slidenum">
              <a:rPr lang="en-US" smtClean="0"/>
              <a:t>2</a:t>
            </a:fld>
            <a:endParaRPr lang="en-US"/>
          </a:p>
        </p:txBody>
      </p:sp>
    </p:spTree>
    <p:extLst>
      <p:ext uri="{BB962C8B-B14F-4D97-AF65-F5344CB8AC3E}">
        <p14:creationId xmlns:p14="http://schemas.microsoft.com/office/powerpoint/2010/main" val="97757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CBEEE6-C718-CF4D-972D-926D56E6BAA5}" type="slidenum">
              <a:rPr lang="en-US" smtClean="0"/>
              <a:t>20</a:t>
            </a:fld>
            <a:endParaRPr lang="en-US"/>
          </a:p>
        </p:txBody>
      </p:sp>
    </p:spTree>
    <p:extLst>
      <p:ext uri="{BB962C8B-B14F-4D97-AF65-F5344CB8AC3E}">
        <p14:creationId xmlns:p14="http://schemas.microsoft.com/office/powerpoint/2010/main" val="368699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CBEEE6-C718-CF4D-972D-926D56E6BAA5}" type="slidenum">
              <a:rPr lang="en-US" smtClean="0"/>
              <a:t>3</a:t>
            </a:fld>
            <a:endParaRPr lang="en-US"/>
          </a:p>
        </p:txBody>
      </p:sp>
    </p:spTree>
    <p:extLst>
      <p:ext uri="{BB962C8B-B14F-4D97-AF65-F5344CB8AC3E}">
        <p14:creationId xmlns:p14="http://schemas.microsoft.com/office/powerpoint/2010/main" val="353155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运动物体检测一方面不同于静态物体检测，另一方面也区别于目标跟踪；</a:t>
            </a:r>
            <a:endParaRPr lang="en-US" altLang="zh-CN"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运动物体检测分为静态的目标检测和对目标的运动状态估计两个子任务；</a:t>
            </a:r>
            <a:endParaRPr lang="en-US" altLang="zh-CN"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其中：</a:t>
            </a:r>
            <a:endParaRPr lang="en-US" altLang="zh-CN"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静态目标检测是指：对单帧图像处理，找到目标的位置，认识目标是什么东西</a:t>
            </a:r>
            <a:endParaRPr lang="en-US" altLang="zh-CN"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运动状态估计是指：综合相邻几帧之间的信息，对物体的运动状态信息（包括是否运动，运动的速度、方向等信息进行计算）；</a:t>
            </a:r>
            <a:endParaRPr lang="en-US" altLang="zh-CN"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以视觉为例，目标检测有图示的这些方法，运动状态估计有光流法、帧差法、背景差分法、频域估计等方法；</a:t>
            </a:r>
            <a:endParaRPr lang="en-US" altLang="zh-CN"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CBEEE6-C718-CF4D-972D-926D56E6BAA5}" type="slidenum">
              <a:rPr lang="en-US" smtClean="0"/>
              <a:t>4</a:t>
            </a:fld>
            <a:endParaRPr lang="en-US"/>
          </a:p>
        </p:txBody>
      </p:sp>
    </p:spTree>
    <p:extLst>
      <p:ext uri="{BB962C8B-B14F-4D97-AF65-F5344CB8AC3E}">
        <p14:creationId xmlns:p14="http://schemas.microsoft.com/office/powerpoint/2010/main" val="71094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运动物体检测在环境感知任务</a:t>
            </a:r>
            <a:r>
              <a:rPr lang="zh-CN" altLang="en-US" sz="1200" kern="1200" dirty="0">
                <a:solidFill>
                  <a:schemeClr val="tx1"/>
                </a:solidFill>
                <a:effectLst/>
                <a:latin typeface="+mn-lt"/>
                <a:ea typeface="+mn-ea"/>
                <a:cs typeface="+mn-cs"/>
              </a:rPr>
              <a:t>流</a:t>
            </a:r>
            <a:r>
              <a:rPr lang="zh-CN" altLang="zh-CN" sz="1200" kern="1200" dirty="0">
                <a:solidFill>
                  <a:schemeClr val="tx1"/>
                </a:solidFill>
                <a:effectLst/>
                <a:latin typeface="+mn-lt"/>
                <a:ea typeface="+mn-ea"/>
                <a:cs typeface="+mn-cs"/>
              </a:rPr>
              <a:t>中处于</a:t>
            </a:r>
            <a:r>
              <a:rPr lang="zh-CN" altLang="en-US" sz="1200" kern="1200" dirty="0">
                <a:solidFill>
                  <a:schemeClr val="tx1"/>
                </a:solidFill>
                <a:effectLst/>
                <a:latin typeface="+mn-lt"/>
                <a:ea typeface="+mn-ea"/>
                <a:cs typeface="+mn-cs"/>
              </a:rPr>
              <a:t>中间承接</a:t>
            </a:r>
            <a:r>
              <a:rPr lang="zh-CN" altLang="zh-CN" sz="1200" kern="1200" dirty="0">
                <a:solidFill>
                  <a:schemeClr val="tx1"/>
                </a:solidFill>
                <a:effectLst/>
                <a:latin typeface="+mn-lt"/>
                <a:ea typeface="+mn-ea"/>
                <a:cs typeface="+mn-cs"/>
              </a:rPr>
              <a:t>的</a:t>
            </a:r>
            <a:r>
              <a:rPr lang="zh-CN" altLang="en-US" sz="1200" kern="1200" dirty="0">
                <a:solidFill>
                  <a:schemeClr val="tx1"/>
                </a:solidFill>
                <a:effectLst/>
                <a:latin typeface="+mn-lt"/>
                <a:ea typeface="+mn-ea"/>
                <a:cs typeface="+mn-cs"/>
              </a:rPr>
              <a:t>位置</a:t>
            </a:r>
            <a:r>
              <a:rPr lang="zh-CN" altLang="zh-CN" sz="1200" kern="1200" dirty="0">
                <a:solidFill>
                  <a:schemeClr val="tx1"/>
                </a:solidFill>
                <a:effectLst/>
                <a:latin typeface="+mn-lt"/>
                <a:ea typeface="+mn-ea"/>
                <a:cs typeface="+mn-cs"/>
              </a:rPr>
              <a:t>，向前承接</a:t>
            </a:r>
            <a:r>
              <a:rPr lang="zh-CN" altLang="en-US" sz="1200" kern="1200" dirty="0">
                <a:solidFill>
                  <a:schemeClr val="tx1"/>
                </a:solidFill>
                <a:effectLst/>
                <a:latin typeface="+mn-lt"/>
                <a:ea typeface="+mn-ea"/>
                <a:cs typeface="+mn-cs"/>
              </a:rPr>
              <a:t>各种</a:t>
            </a:r>
            <a:r>
              <a:rPr lang="zh-CN" altLang="zh-CN" sz="1200" kern="1200" dirty="0">
                <a:solidFill>
                  <a:schemeClr val="tx1"/>
                </a:solidFill>
                <a:effectLst/>
                <a:latin typeface="+mn-lt"/>
                <a:ea typeface="+mn-ea"/>
                <a:cs typeface="+mn-cs"/>
              </a:rPr>
              <a:t>传感器数据</a:t>
            </a:r>
            <a:r>
              <a:rPr lang="zh-CN" altLang="en-US" sz="1200" kern="1200" dirty="0">
                <a:solidFill>
                  <a:schemeClr val="tx1"/>
                </a:solidFill>
                <a:effectLst/>
                <a:latin typeface="+mn-lt"/>
                <a:ea typeface="+mn-ea"/>
                <a:cs typeface="+mn-cs"/>
              </a:rPr>
              <a:t>处理；</a:t>
            </a:r>
            <a:r>
              <a:rPr lang="zh-CN" altLang="zh-CN" sz="1200" kern="1200" dirty="0">
                <a:solidFill>
                  <a:schemeClr val="tx1"/>
                </a:solidFill>
                <a:effectLst/>
                <a:latin typeface="+mn-lt"/>
                <a:ea typeface="+mn-ea"/>
                <a:cs typeface="+mn-cs"/>
              </a:rPr>
              <a:t>向后则承接物体跟踪、轨迹预测等后续</a:t>
            </a:r>
            <a:r>
              <a:rPr lang="zh-CN" altLang="en-US" sz="1200" kern="1200" dirty="0">
                <a:solidFill>
                  <a:schemeClr val="tx1"/>
                </a:solidFill>
                <a:effectLst/>
                <a:latin typeface="+mn-lt"/>
                <a:ea typeface="+mn-ea"/>
                <a:cs typeface="+mn-cs"/>
              </a:rPr>
              <a:t>的更高层面的应用；</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此外运动物体检测还分为静态背景和动态背景两种，静态背景就比如监控摄像头，动态背景比如智能驾驶车辆，动态背景下需要采用一些额外的方法对背景运动进行估计；</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ACBEEE6-C718-CF4D-972D-926D56E6BAA5}" type="slidenum">
              <a:rPr lang="en-US" smtClean="0"/>
              <a:t>5</a:t>
            </a:fld>
            <a:endParaRPr lang="en-US"/>
          </a:p>
        </p:txBody>
      </p:sp>
    </p:spTree>
    <p:extLst>
      <p:ext uri="{BB962C8B-B14F-4D97-AF65-F5344CB8AC3E}">
        <p14:creationId xmlns:p14="http://schemas.microsoft.com/office/powerpoint/2010/main" val="31358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CBEEE6-C718-CF4D-972D-926D56E6BAA5}" type="slidenum">
              <a:rPr lang="en-US" smtClean="0"/>
              <a:t>6</a:t>
            </a:fld>
            <a:endParaRPr lang="en-US"/>
          </a:p>
        </p:txBody>
      </p:sp>
    </p:spTree>
    <p:extLst>
      <p:ext uri="{BB962C8B-B14F-4D97-AF65-F5344CB8AC3E}">
        <p14:creationId xmlns:p14="http://schemas.microsoft.com/office/powerpoint/2010/main" val="1109984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由于不同的传感器的特性各有优劣，运动物体检测方案在传感器层面的配置方案非常多样，既有基于单传感器的方案，也有多传感器融合的检测方案，下面我们将一一举例说明；</a:t>
            </a:r>
          </a:p>
        </p:txBody>
      </p:sp>
      <p:sp>
        <p:nvSpPr>
          <p:cNvPr id="4" name="灯片编号占位符 3"/>
          <p:cNvSpPr>
            <a:spLocks noGrp="1"/>
          </p:cNvSpPr>
          <p:nvPr>
            <p:ph type="sldNum" sz="quarter" idx="5"/>
          </p:nvPr>
        </p:nvSpPr>
        <p:spPr/>
        <p:txBody>
          <a:bodyPr/>
          <a:lstStyle/>
          <a:p>
            <a:fld id="{7ACBEEE6-C718-CF4D-972D-926D56E6BAA5}" type="slidenum">
              <a:rPr lang="en-US" smtClean="0"/>
              <a:t>7</a:t>
            </a:fld>
            <a:endParaRPr lang="en-US"/>
          </a:p>
        </p:txBody>
      </p:sp>
    </p:spTree>
    <p:extLst>
      <p:ext uri="{BB962C8B-B14F-4D97-AF65-F5344CB8AC3E}">
        <p14:creationId xmlns:p14="http://schemas.microsoft.com/office/powerpoint/2010/main" val="302071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对于基于视觉的运动物体检测，这里就主要讲一下运动状态估计的部分。我们这里对三个主流的方法进行了</a:t>
            </a:r>
            <a:r>
              <a:rPr lang="en-US" altLang="zh-CN" dirty="0"/>
              <a:t>python</a:t>
            </a:r>
            <a:r>
              <a:rPr lang="zh-CN" altLang="en-US" dirty="0"/>
              <a:t>的实现，来对我的摆手和摇头动作进行检测（帧差法是通过计算前后几帧间像素的差别来判断物体的运动，光流法是通过光流方程计算特征点的矢量移动来判断物体的运动，背景差分则是通过高斯混合模型或</a:t>
            </a:r>
            <a:r>
              <a:rPr lang="en-US" altLang="zh-CN" dirty="0"/>
              <a:t>KNN</a:t>
            </a:r>
            <a:r>
              <a:rPr lang="zh-CN" altLang="en-US" dirty="0"/>
              <a:t>来区分背景点和前景点）三种方法各有优劣，在我们的报告中有详细的阐述；</a:t>
            </a:r>
          </a:p>
        </p:txBody>
      </p:sp>
      <p:sp>
        <p:nvSpPr>
          <p:cNvPr id="4" name="灯片编号占位符 3"/>
          <p:cNvSpPr>
            <a:spLocks noGrp="1"/>
          </p:cNvSpPr>
          <p:nvPr>
            <p:ph type="sldNum" sz="quarter" idx="5"/>
          </p:nvPr>
        </p:nvSpPr>
        <p:spPr/>
        <p:txBody>
          <a:bodyPr/>
          <a:lstStyle/>
          <a:p>
            <a:fld id="{7ACBEEE6-C718-CF4D-972D-926D56E6BAA5}" type="slidenum">
              <a:rPr lang="en-US" smtClean="0"/>
              <a:t>8</a:t>
            </a:fld>
            <a:endParaRPr lang="en-US"/>
          </a:p>
        </p:txBody>
      </p:sp>
    </p:spTree>
    <p:extLst>
      <p:ext uri="{BB962C8B-B14F-4D97-AF65-F5344CB8AC3E}">
        <p14:creationId xmlns:p14="http://schemas.microsoft.com/office/powerpoint/2010/main" val="38903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接下来是基于毫米波雷达的运动物体检测方案，由于毫米波雷达的基本原理是通过发射和接收</a:t>
            </a:r>
            <a:r>
              <a:rPr lang="zh-CN" altLang="zh-CN" sz="1200" kern="1200" dirty="0">
                <a:solidFill>
                  <a:schemeClr val="tx1"/>
                </a:solidFill>
                <a:effectLst/>
                <a:latin typeface="+mn-lt"/>
                <a:ea typeface="+mn-ea"/>
                <a:cs typeface="+mn-cs"/>
              </a:rPr>
              <a:t>调频连续波（</a:t>
            </a:r>
            <a:r>
              <a:rPr lang="en-US" altLang="zh-CN" sz="1200" kern="1200" dirty="0">
                <a:solidFill>
                  <a:schemeClr val="tx1"/>
                </a:solidFill>
                <a:effectLst/>
                <a:latin typeface="+mn-lt"/>
                <a:ea typeface="+mn-ea"/>
                <a:cs typeface="+mn-cs"/>
              </a:rPr>
              <a:t>FMCW</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，再</a:t>
            </a:r>
            <a:r>
              <a:rPr lang="zh-CN" altLang="zh-CN" sz="1200" kern="1200" dirty="0">
                <a:solidFill>
                  <a:schemeClr val="tx1"/>
                </a:solidFill>
                <a:effectLst/>
                <a:latin typeface="+mn-lt"/>
                <a:ea typeface="+mn-ea"/>
                <a:cs typeface="+mn-cs"/>
              </a:rPr>
              <a:t>对</a:t>
            </a:r>
            <a:r>
              <a:rPr lang="zh-CN" altLang="en-US" sz="1200" kern="1200" dirty="0">
                <a:solidFill>
                  <a:schemeClr val="tx1"/>
                </a:solidFill>
                <a:effectLst/>
                <a:latin typeface="+mn-lt"/>
                <a:ea typeface="+mn-ea"/>
                <a:cs typeface="+mn-cs"/>
              </a:rPr>
              <a:t>发射和接收到的</a:t>
            </a:r>
            <a:r>
              <a:rPr lang="zh-CN" altLang="zh-CN" sz="1200" kern="1200" dirty="0">
                <a:solidFill>
                  <a:schemeClr val="tx1"/>
                </a:solidFill>
                <a:effectLst/>
                <a:latin typeface="+mn-lt"/>
                <a:ea typeface="+mn-ea"/>
                <a:cs typeface="+mn-cs"/>
              </a:rPr>
              <a:t>信号进行一系列处理</a:t>
            </a:r>
            <a:r>
              <a:rPr lang="zh-CN" altLang="en-US" sz="1200" kern="1200" dirty="0">
                <a:solidFill>
                  <a:schemeClr val="tx1"/>
                </a:solidFill>
                <a:effectLst/>
                <a:latin typeface="+mn-lt"/>
                <a:ea typeface="+mn-ea"/>
                <a:cs typeface="+mn-cs"/>
              </a:rPr>
              <a:t>，因此只能获得目标的速度和位置信息，严格来说并不能识别物体的种类，因此通常用于障碍物的检测。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latin typeface="微软雅黑" pitchFamily="34" charset="-122"/>
              <a:ea typeface="微软雅黑" pitchFamily="34" charset="-122"/>
              <a:cs typeface="Times New Roman" pitchFamily="18" charset="0"/>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7ACBEEE6-C718-CF4D-972D-926D56E6BAA5}" type="slidenum">
              <a:rPr lang="en-US" smtClean="0"/>
              <a:t>9</a:t>
            </a:fld>
            <a:endParaRPr lang="en-US"/>
          </a:p>
        </p:txBody>
      </p:sp>
    </p:spTree>
    <p:extLst>
      <p:ext uri="{BB962C8B-B14F-4D97-AF65-F5344CB8AC3E}">
        <p14:creationId xmlns:p14="http://schemas.microsoft.com/office/powerpoint/2010/main" val="2626440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254336790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37324642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72816497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auto">
              <a:spcBef>
                <a:spcPts val="0"/>
              </a:spcBef>
              <a:spcAft>
                <a:spcPts val="0"/>
              </a:spcAft>
            </a:pPr>
            <a:fld id="{E32D561E-7585-4521-8FD2-2178141043E9}" type="datetimeFigureOut">
              <a:rPr lang="zh-CN" altLang="en-US" smtClean="0">
                <a:solidFill>
                  <a:prstClr val="black">
                    <a:tint val="75000"/>
                  </a:prstClr>
                </a:solidFill>
                <a:latin typeface="等线"/>
                <a:ea typeface="等线" panose="02010600030101010101" pitchFamily="2" charset="-122"/>
              </a:rPr>
              <a:pPr defTabSz="685800" fontAlgn="auto">
                <a:spcBef>
                  <a:spcPts val="0"/>
                </a:spcBef>
                <a:spcAft>
                  <a:spcPts val="0"/>
                </a:spcAft>
              </a:pPr>
              <a:t>2022/6/13</a:t>
            </a:fld>
            <a:endParaRPr lang="zh-CN" altLang="en-US">
              <a:solidFill>
                <a:prstClr val="black">
                  <a:tint val="75000"/>
                </a:prstClr>
              </a:solidFill>
              <a:latin typeface="等线"/>
              <a:ea typeface="等线" panose="02010600030101010101" pitchFamily="2" charset="-122"/>
            </a:endParaRPr>
          </a:p>
        </p:txBody>
      </p:sp>
      <p:sp>
        <p:nvSpPr>
          <p:cNvPr id="3" name="页脚占位符 2"/>
          <p:cNvSpPr>
            <a:spLocks noGrp="1"/>
          </p:cNvSpPr>
          <p:nvPr>
            <p:ph type="ftr" sz="quarter" idx="11"/>
          </p:nvPr>
        </p:nvSpPr>
        <p:spPr/>
        <p:txBody>
          <a:bodyPr/>
          <a:lstStyle/>
          <a:p>
            <a:pPr defTabSz="685800" fontAlgn="auto">
              <a:spcBef>
                <a:spcPts val="0"/>
              </a:spcBef>
              <a:spcAft>
                <a:spcPts val="0"/>
              </a:spcAft>
            </a:pPr>
            <a:endParaRPr lang="zh-CN" altLang="en-US">
              <a:solidFill>
                <a:prstClr val="black">
                  <a:tint val="75000"/>
                </a:prstClr>
              </a:solidFill>
              <a:latin typeface="等线"/>
              <a:ea typeface="等线" panose="02010600030101010101" pitchFamily="2" charset="-122"/>
            </a:endParaRPr>
          </a:p>
        </p:txBody>
      </p:sp>
      <p:sp>
        <p:nvSpPr>
          <p:cNvPr id="4" name="灯片编号占位符 3"/>
          <p:cNvSpPr>
            <a:spLocks noGrp="1"/>
          </p:cNvSpPr>
          <p:nvPr>
            <p:ph type="sldNum" sz="quarter" idx="12"/>
          </p:nvPr>
        </p:nvSpPr>
        <p:spPr/>
        <p:txBody>
          <a:bodyPr/>
          <a:lstStyle/>
          <a:p>
            <a:pPr defTabSz="685800" fontAlgn="auto">
              <a:spcBef>
                <a:spcPts val="0"/>
              </a:spcBef>
              <a:spcAft>
                <a:spcPts val="0"/>
              </a:spcAft>
            </a:pPr>
            <a:fld id="{2F34C2B8-B519-4620-9BF5-835074449E9C}" type="slidenum">
              <a:rPr lang="zh-CN" altLang="en-US" smtClean="0">
                <a:solidFill>
                  <a:prstClr val="black">
                    <a:tint val="75000"/>
                  </a:prstClr>
                </a:solidFill>
                <a:latin typeface="等线"/>
                <a:ea typeface="等线" panose="02010600030101010101" pitchFamily="2" charset="-122"/>
              </a:rPr>
              <a:pPr defTabSz="685800" fontAlgn="auto">
                <a:spcBef>
                  <a:spcPts val="0"/>
                </a:spcBef>
                <a:spcAft>
                  <a:spcPts val="0"/>
                </a:spcAft>
              </a:pPr>
              <a:t>‹#›</a:t>
            </a:fld>
            <a:endParaRPr lang="zh-CN" altLang="en-US">
              <a:solidFill>
                <a:prstClr val="black">
                  <a:tint val="75000"/>
                </a:prstClr>
              </a:solidFill>
              <a:latin typeface="等线"/>
              <a:ea typeface="等线" panose="02010600030101010101" pitchFamily="2" charset="-122"/>
            </a:endParaRPr>
          </a:p>
        </p:txBody>
      </p:sp>
    </p:spTree>
    <p:extLst>
      <p:ext uri="{BB962C8B-B14F-4D97-AF65-F5344CB8AC3E}">
        <p14:creationId xmlns:p14="http://schemas.microsoft.com/office/powerpoint/2010/main" val="782828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第1章">
    <p:bg>
      <p:bgPr>
        <a:solidFill>
          <a:schemeClr val="bg1"/>
        </a:solidFill>
        <a:effectLst/>
      </p:bgPr>
    </p:bg>
    <p:spTree>
      <p:nvGrpSpPr>
        <p:cNvPr id="1" name=""/>
        <p:cNvGrpSpPr/>
        <p:nvPr/>
      </p:nvGrpSpPr>
      <p:grpSpPr>
        <a:xfrm>
          <a:off x="0" y="0"/>
          <a:ext cx="0" cy="0"/>
          <a:chOff x="0" y="0"/>
          <a:chExt cx="0" cy="0"/>
        </a:xfrm>
      </p:grpSpPr>
      <p:sp>
        <p:nvSpPr>
          <p:cNvPr id="8" name="文本框 7"/>
          <p:cNvSpPr txBox="1"/>
          <p:nvPr userDrawn="1"/>
        </p:nvSpPr>
        <p:spPr>
          <a:xfrm>
            <a:off x="169545" y="190098"/>
            <a:ext cx="56912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rPr>
              <a:t>01</a:t>
            </a:r>
            <a:endParaRPr kumimoji="0" lang="zh-CN" altLang="en-US"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endParaRPr>
          </a:p>
        </p:txBody>
      </p:sp>
      <p:grpSp>
        <p:nvGrpSpPr>
          <p:cNvPr id="9" name="组合 8"/>
          <p:cNvGrpSpPr/>
          <p:nvPr userDrawn="1"/>
        </p:nvGrpSpPr>
        <p:grpSpPr>
          <a:xfrm>
            <a:off x="99870" y="86336"/>
            <a:ext cx="708469" cy="695990"/>
            <a:chOff x="3627746" y="1200316"/>
            <a:chExt cx="944625" cy="927986"/>
          </a:xfrm>
        </p:grpSpPr>
        <p:grpSp>
          <p:nvGrpSpPr>
            <p:cNvPr id="10" name="组合 9"/>
            <p:cNvGrpSpPr/>
            <p:nvPr/>
          </p:nvGrpSpPr>
          <p:grpSpPr>
            <a:xfrm>
              <a:off x="4339636" y="1200316"/>
              <a:ext cx="232735" cy="235114"/>
              <a:chOff x="4387704" y="1106340"/>
              <a:chExt cx="232735" cy="235114"/>
            </a:xfrm>
          </p:grpSpPr>
          <p:cxnSp>
            <p:nvCxnSpPr>
              <p:cNvPr id="14" name="直接连接符 13"/>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flipH="1" flipV="1">
              <a:off x="3627746" y="1893188"/>
              <a:ext cx="232735" cy="235114"/>
              <a:chOff x="4387704" y="1106340"/>
              <a:chExt cx="232735" cy="235114"/>
            </a:xfrm>
          </p:grpSpPr>
          <p:cxnSp>
            <p:nvCxnSpPr>
              <p:cNvPr id="12" name="直接连接符 11"/>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7" name="直接连接符 16"/>
          <p:cNvCxnSpPr/>
          <p:nvPr userDrawn="1"/>
        </p:nvCxnSpPr>
        <p:spPr>
          <a:xfrm>
            <a:off x="631268" y="618237"/>
            <a:ext cx="788146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D4B98DE9-1E5C-405B-9BE1-F56E5177D0E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4970" y="86336"/>
            <a:ext cx="515456" cy="515456"/>
          </a:xfrm>
          <a:prstGeom prst="rect">
            <a:avLst/>
          </a:prstGeom>
        </p:spPr>
      </p:pic>
    </p:spTree>
    <p:extLst>
      <p:ext uri="{BB962C8B-B14F-4D97-AF65-F5344CB8AC3E}">
        <p14:creationId xmlns:p14="http://schemas.microsoft.com/office/powerpoint/2010/main" val="3724768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第2章">
    <p:bg>
      <p:bgPr>
        <a:solidFill>
          <a:schemeClr val="bg1"/>
        </a:solidFill>
        <a:effectLst/>
      </p:bgPr>
    </p:bg>
    <p:spTree>
      <p:nvGrpSpPr>
        <p:cNvPr id="1" name=""/>
        <p:cNvGrpSpPr/>
        <p:nvPr/>
      </p:nvGrpSpPr>
      <p:grpSpPr>
        <a:xfrm>
          <a:off x="0" y="0"/>
          <a:ext cx="0" cy="0"/>
          <a:chOff x="0" y="0"/>
          <a:chExt cx="0" cy="0"/>
        </a:xfrm>
      </p:grpSpPr>
      <p:sp>
        <p:nvSpPr>
          <p:cNvPr id="8" name="文本框 7"/>
          <p:cNvSpPr txBox="1"/>
          <p:nvPr userDrawn="1"/>
        </p:nvSpPr>
        <p:spPr>
          <a:xfrm>
            <a:off x="169545" y="190098"/>
            <a:ext cx="56912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rPr>
              <a:t>02</a:t>
            </a:r>
            <a:endParaRPr kumimoji="0" lang="zh-CN" altLang="en-US"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endParaRPr>
          </a:p>
        </p:txBody>
      </p:sp>
      <p:grpSp>
        <p:nvGrpSpPr>
          <p:cNvPr id="9" name="组合 8"/>
          <p:cNvGrpSpPr/>
          <p:nvPr userDrawn="1"/>
        </p:nvGrpSpPr>
        <p:grpSpPr>
          <a:xfrm>
            <a:off x="99870" y="86336"/>
            <a:ext cx="708469" cy="695990"/>
            <a:chOff x="3627746" y="1200316"/>
            <a:chExt cx="944625" cy="927986"/>
          </a:xfrm>
        </p:grpSpPr>
        <p:grpSp>
          <p:nvGrpSpPr>
            <p:cNvPr id="10" name="组合 9"/>
            <p:cNvGrpSpPr/>
            <p:nvPr/>
          </p:nvGrpSpPr>
          <p:grpSpPr>
            <a:xfrm>
              <a:off x="4339636" y="1200316"/>
              <a:ext cx="232735" cy="235114"/>
              <a:chOff x="4387704" y="1106340"/>
              <a:chExt cx="232735" cy="235114"/>
            </a:xfrm>
          </p:grpSpPr>
          <p:cxnSp>
            <p:nvCxnSpPr>
              <p:cNvPr id="14" name="直接连接符 13"/>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flipH="1" flipV="1">
              <a:off x="3627746" y="1893188"/>
              <a:ext cx="232735" cy="235114"/>
              <a:chOff x="4387704" y="1106340"/>
              <a:chExt cx="232735" cy="235114"/>
            </a:xfrm>
          </p:grpSpPr>
          <p:cxnSp>
            <p:nvCxnSpPr>
              <p:cNvPr id="12" name="直接连接符 11"/>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7" name="直接连接符 16"/>
          <p:cNvCxnSpPr/>
          <p:nvPr userDrawn="1"/>
        </p:nvCxnSpPr>
        <p:spPr>
          <a:xfrm>
            <a:off x="631268" y="618237"/>
            <a:ext cx="788146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1" name="图片 80">
            <a:extLst>
              <a:ext uri="{FF2B5EF4-FFF2-40B4-BE49-F238E27FC236}">
                <a16:creationId xmlns:a16="http://schemas.microsoft.com/office/drawing/2014/main" id="{5613F1C6-C7B5-4BD5-9D4F-AA9F246FE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16395" y="86336"/>
            <a:ext cx="515456" cy="515456"/>
          </a:xfrm>
          <a:prstGeom prst="rect">
            <a:avLst/>
          </a:prstGeom>
        </p:spPr>
      </p:pic>
    </p:spTree>
    <p:extLst>
      <p:ext uri="{BB962C8B-B14F-4D97-AF65-F5344CB8AC3E}">
        <p14:creationId xmlns:p14="http://schemas.microsoft.com/office/powerpoint/2010/main" val="2771883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第3章">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69545" y="190098"/>
            <a:ext cx="56912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rPr>
              <a:t>03</a:t>
            </a:r>
            <a:endParaRPr kumimoji="0" lang="zh-CN" altLang="en-US"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endParaRPr>
          </a:p>
        </p:txBody>
      </p:sp>
      <p:grpSp>
        <p:nvGrpSpPr>
          <p:cNvPr id="8" name="组合 7"/>
          <p:cNvGrpSpPr/>
          <p:nvPr userDrawn="1"/>
        </p:nvGrpSpPr>
        <p:grpSpPr>
          <a:xfrm>
            <a:off x="99870" y="86336"/>
            <a:ext cx="708469" cy="695990"/>
            <a:chOff x="3627746" y="1200316"/>
            <a:chExt cx="944625" cy="927986"/>
          </a:xfrm>
        </p:grpSpPr>
        <p:grpSp>
          <p:nvGrpSpPr>
            <p:cNvPr id="9" name="组合 8"/>
            <p:cNvGrpSpPr/>
            <p:nvPr/>
          </p:nvGrpSpPr>
          <p:grpSpPr>
            <a:xfrm>
              <a:off x="4339636" y="1200316"/>
              <a:ext cx="232735" cy="235114"/>
              <a:chOff x="4387704" y="1106340"/>
              <a:chExt cx="232735" cy="235114"/>
            </a:xfrm>
          </p:grpSpPr>
          <p:cxnSp>
            <p:nvCxnSpPr>
              <p:cNvPr id="13" name="直接连接符 12"/>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flipV="1">
              <a:off x="3627746" y="1893188"/>
              <a:ext cx="232735" cy="235114"/>
              <a:chOff x="4387704" y="1106340"/>
              <a:chExt cx="232735" cy="235114"/>
            </a:xfrm>
          </p:grpSpPr>
          <p:cxnSp>
            <p:nvCxnSpPr>
              <p:cNvPr id="11" name="直接连接符 10"/>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6" name="直接连接符 15"/>
          <p:cNvCxnSpPr/>
          <p:nvPr userDrawn="1"/>
        </p:nvCxnSpPr>
        <p:spPr>
          <a:xfrm>
            <a:off x="631268" y="618237"/>
            <a:ext cx="788146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0" name="图片 79">
            <a:extLst>
              <a:ext uri="{FF2B5EF4-FFF2-40B4-BE49-F238E27FC236}">
                <a16:creationId xmlns:a16="http://schemas.microsoft.com/office/drawing/2014/main" id="{37517FDA-98DA-4933-B145-66AF8D4A176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16395" y="86336"/>
            <a:ext cx="515456" cy="515456"/>
          </a:xfrm>
          <a:prstGeom prst="rect">
            <a:avLst/>
          </a:prstGeom>
        </p:spPr>
      </p:pic>
    </p:spTree>
    <p:extLst>
      <p:ext uri="{BB962C8B-B14F-4D97-AF65-F5344CB8AC3E}">
        <p14:creationId xmlns:p14="http://schemas.microsoft.com/office/powerpoint/2010/main" val="2890229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第4章">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69545" y="190098"/>
            <a:ext cx="56912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rPr>
              <a:t>04</a:t>
            </a:r>
            <a:endParaRPr kumimoji="0" lang="zh-CN" altLang="en-US"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endParaRPr>
          </a:p>
        </p:txBody>
      </p:sp>
      <p:grpSp>
        <p:nvGrpSpPr>
          <p:cNvPr id="8" name="组合 7"/>
          <p:cNvGrpSpPr/>
          <p:nvPr userDrawn="1"/>
        </p:nvGrpSpPr>
        <p:grpSpPr>
          <a:xfrm>
            <a:off x="99870" y="86336"/>
            <a:ext cx="708469" cy="695990"/>
            <a:chOff x="3627746" y="1200316"/>
            <a:chExt cx="944625" cy="927986"/>
          </a:xfrm>
        </p:grpSpPr>
        <p:grpSp>
          <p:nvGrpSpPr>
            <p:cNvPr id="9" name="组合 8"/>
            <p:cNvGrpSpPr/>
            <p:nvPr/>
          </p:nvGrpSpPr>
          <p:grpSpPr>
            <a:xfrm>
              <a:off x="4339636" y="1200316"/>
              <a:ext cx="232735" cy="235114"/>
              <a:chOff x="4387704" y="1106340"/>
              <a:chExt cx="232735" cy="235114"/>
            </a:xfrm>
          </p:grpSpPr>
          <p:cxnSp>
            <p:nvCxnSpPr>
              <p:cNvPr id="13" name="直接连接符 12"/>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flipV="1">
              <a:off x="3627746" y="1893188"/>
              <a:ext cx="232735" cy="235114"/>
              <a:chOff x="4387704" y="1106340"/>
              <a:chExt cx="232735" cy="235114"/>
            </a:xfrm>
          </p:grpSpPr>
          <p:cxnSp>
            <p:nvCxnSpPr>
              <p:cNvPr id="11" name="直接连接符 10"/>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6" name="直接连接符 15"/>
          <p:cNvCxnSpPr/>
          <p:nvPr userDrawn="1"/>
        </p:nvCxnSpPr>
        <p:spPr>
          <a:xfrm>
            <a:off x="631268" y="618237"/>
            <a:ext cx="788146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0" name="图片 79">
            <a:extLst>
              <a:ext uri="{FF2B5EF4-FFF2-40B4-BE49-F238E27FC236}">
                <a16:creationId xmlns:a16="http://schemas.microsoft.com/office/drawing/2014/main" id="{B40402E7-4120-48A2-A40D-7F7C3B54D7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0683" y="86336"/>
            <a:ext cx="515456" cy="515456"/>
          </a:xfrm>
          <a:prstGeom prst="rect">
            <a:avLst/>
          </a:prstGeom>
        </p:spPr>
      </p:pic>
    </p:spTree>
    <p:extLst>
      <p:ext uri="{BB962C8B-B14F-4D97-AF65-F5344CB8AC3E}">
        <p14:creationId xmlns:p14="http://schemas.microsoft.com/office/powerpoint/2010/main" val="854073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第5章">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69545" y="190098"/>
            <a:ext cx="56912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rPr>
              <a:t>05</a:t>
            </a:r>
            <a:endParaRPr kumimoji="0" lang="zh-CN" altLang="en-US"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endParaRPr>
          </a:p>
        </p:txBody>
      </p:sp>
      <p:grpSp>
        <p:nvGrpSpPr>
          <p:cNvPr id="8" name="组合 7"/>
          <p:cNvGrpSpPr/>
          <p:nvPr userDrawn="1"/>
        </p:nvGrpSpPr>
        <p:grpSpPr>
          <a:xfrm>
            <a:off x="99870" y="86336"/>
            <a:ext cx="708469" cy="695990"/>
            <a:chOff x="3627746" y="1200316"/>
            <a:chExt cx="944625" cy="927986"/>
          </a:xfrm>
        </p:grpSpPr>
        <p:grpSp>
          <p:nvGrpSpPr>
            <p:cNvPr id="9" name="组合 8"/>
            <p:cNvGrpSpPr/>
            <p:nvPr/>
          </p:nvGrpSpPr>
          <p:grpSpPr>
            <a:xfrm>
              <a:off x="4339636" y="1200316"/>
              <a:ext cx="232735" cy="235114"/>
              <a:chOff x="4387704" y="1106340"/>
              <a:chExt cx="232735" cy="235114"/>
            </a:xfrm>
          </p:grpSpPr>
          <p:cxnSp>
            <p:nvCxnSpPr>
              <p:cNvPr id="13" name="直接连接符 12"/>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flipV="1">
              <a:off x="3627746" y="1893188"/>
              <a:ext cx="232735" cy="235114"/>
              <a:chOff x="4387704" y="1106340"/>
              <a:chExt cx="232735" cy="235114"/>
            </a:xfrm>
          </p:grpSpPr>
          <p:cxnSp>
            <p:nvCxnSpPr>
              <p:cNvPr id="11" name="直接连接符 10"/>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6" name="直接连接符 15"/>
          <p:cNvCxnSpPr/>
          <p:nvPr userDrawn="1"/>
        </p:nvCxnSpPr>
        <p:spPr>
          <a:xfrm>
            <a:off x="631268" y="618237"/>
            <a:ext cx="788146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0" name="图片 79">
            <a:extLst>
              <a:ext uri="{FF2B5EF4-FFF2-40B4-BE49-F238E27FC236}">
                <a16:creationId xmlns:a16="http://schemas.microsoft.com/office/drawing/2014/main" id="{B40402E7-4120-48A2-A40D-7F7C3B54D7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0683" y="86336"/>
            <a:ext cx="515456" cy="515456"/>
          </a:xfrm>
          <a:prstGeom prst="rect">
            <a:avLst/>
          </a:prstGeom>
        </p:spPr>
      </p:pic>
    </p:spTree>
    <p:extLst>
      <p:ext uri="{BB962C8B-B14F-4D97-AF65-F5344CB8AC3E}">
        <p14:creationId xmlns:p14="http://schemas.microsoft.com/office/powerpoint/2010/main" val="44381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第6章">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69545" y="190098"/>
            <a:ext cx="56912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rPr>
              <a:t>06</a:t>
            </a:r>
            <a:endParaRPr kumimoji="0" lang="zh-CN" altLang="en-US" sz="3000" b="0" i="0" u="none" strike="noStrike" kern="100" cap="none" spc="0" normalizeH="0" baseline="0" noProof="0" dirty="0">
              <a:ln>
                <a:noFill/>
              </a:ln>
              <a:solidFill>
                <a:srgbClr val="002B91"/>
              </a:solidFill>
              <a:effectLst/>
              <a:uLnTx/>
              <a:uFillTx/>
              <a:latin typeface="Agency FB" panose="020B0503020202020204" pitchFamily="34" charset="0"/>
              <a:ea typeface="微软雅黑" panose="020B0503020204020204" pitchFamily="34" charset="-122"/>
              <a:cs typeface="+mn-cs"/>
            </a:endParaRPr>
          </a:p>
        </p:txBody>
      </p:sp>
      <p:grpSp>
        <p:nvGrpSpPr>
          <p:cNvPr id="8" name="组合 7"/>
          <p:cNvGrpSpPr/>
          <p:nvPr userDrawn="1"/>
        </p:nvGrpSpPr>
        <p:grpSpPr>
          <a:xfrm>
            <a:off x="99870" y="86336"/>
            <a:ext cx="708469" cy="695990"/>
            <a:chOff x="3627746" y="1200316"/>
            <a:chExt cx="944625" cy="927986"/>
          </a:xfrm>
        </p:grpSpPr>
        <p:grpSp>
          <p:nvGrpSpPr>
            <p:cNvPr id="9" name="组合 8"/>
            <p:cNvGrpSpPr/>
            <p:nvPr/>
          </p:nvGrpSpPr>
          <p:grpSpPr>
            <a:xfrm>
              <a:off x="4339636" y="1200316"/>
              <a:ext cx="232735" cy="235114"/>
              <a:chOff x="4387704" y="1106340"/>
              <a:chExt cx="232735" cy="235114"/>
            </a:xfrm>
          </p:grpSpPr>
          <p:cxnSp>
            <p:nvCxnSpPr>
              <p:cNvPr id="13" name="直接连接符 12"/>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flipV="1">
              <a:off x="3627746" y="1893188"/>
              <a:ext cx="232735" cy="235114"/>
              <a:chOff x="4387704" y="1106340"/>
              <a:chExt cx="232735" cy="235114"/>
            </a:xfrm>
          </p:grpSpPr>
          <p:cxnSp>
            <p:nvCxnSpPr>
              <p:cNvPr id="11" name="直接连接符 10"/>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6" name="直接连接符 15"/>
          <p:cNvCxnSpPr/>
          <p:nvPr userDrawn="1"/>
        </p:nvCxnSpPr>
        <p:spPr>
          <a:xfrm>
            <a:off x="631268" y="618237"/>
            <a:ext cx="788146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0" name="图片 79">
            <a:extLst>
              <a:ext uri="{FF2B5EF4-FFF2-40B4-BE49-F238E27FC236}">
                <a16:creationId xmlns:a16="http://schemas.microsoft.com/office/drawing/2014/main" id="{B40402E7-4120-48A2-A40D-7F7C3B54D7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0683" y="86336"/>
            <a:ext cx="515456" cy="515456"/>
          </a:xfrm>
          <a:prstGeom prst="rect">
            <a:avLst/>
          </a:prstGeom>
        </p:spPr>
      </p:pic>
    </p:spTree>
    <p:extLst>
      <p:ext uri="{BB962C8B-B14F-4D97-AF65-F5344CB8AC3E}">
        <p14:creationId xmlns:p14="http://schemas.microsoft.com/office/powerpoint/2010/main" val="3648080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367808923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20544680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178373337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5836004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56744469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381660282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243044505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DF1A274E-4987-B648-BF5D-989A08FEDDF9}" type="datetime1">
              <a:rPr lang="de-DE" altLang="zh-CN" smtClean="0"/>
              <a:t>13.06.2022</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136718807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DF1A274E-4987-B648-BF5D-989A08FEDDF9}" type="datetime1">
              <a:rPr lang="de-DE" altLang="zh-CN" smtClean="0"/>
              <a:t>13.06.2022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0C7F50D3-CA33-456A-9100-C983F6607A4B}" type="slidenum">
              <a:rPr lang="zh-CN" altLang="en-US" smtClean="0"/>
              <a:t>‹#›</a:t>
            </a:fld>
            <a:endParaRPr lang="zh-CN" altLang="en-US"/>
          </a:p>
        </p:txBody>
      </p:sp>
    </p:spTree>
    <p:extLst>
      <p:ext uri="{BB962C8B-B14F-4D97-AF65-F5344CB8AC3E}">
        <p14:creationId xmlns:p14="http://schemas.microsoft.com/office/powerpoint/2010/main" val="16490469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spd="med">
    <p:cover/>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fontAlgn="auto">
              <a:spcBef>
                <a:spcPts val="0"/>
              </a:spcBef>
              <a:spcAft>
                <a:spcPts val="0"/>
              </a:spcAft>
            </a:pPr>
            <a:fld id="{E32D561E-7585-4521-8FD2-2178141043E9}" type="datetimeFigureOut">
              <a:rPr lang="zh-CN" altLang="en-US" smtClean="0">
                <a:solidFill>
                  <a:prstClr val="black">
                    <a:tint val="75000"/>
                  </a:prstClr>
                </a:solidFill>
                <a:latin typeface="等线"/>
                <a:ea typeface="等线" panose="02010600030101010101" pitchFamily="2" charset="-122"/>
              </a:rPr>
              <a:pPr defTabSz="685800" fontAlgn="auto">
                <a:spcBef>
                  <a:spcPts val="0"/>
                </a:spcBef>
                <a:spcAft>
                  <a:spcPts val="0"/>
                </a:spcAft>
              </a:pPr>
              <a:t>2022/6/13</a:t>
            </a:fld>
            <a:endParaRPr lang="zh-CN" altLang="en-US">
              <a:solidFill>
                <a:prstClr val="black">
                  <a:tint val="75000"/>
                </a:prstClr>
              </a:solidFill>
              <a:latin typeface="等线"/>
              <a:ea typeface="等线" panose="02010600030101010101" pitchFamily="2" charset="-122"/>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fontAlgn="auto">
              <a:spcBef>
                <a:spcPts val="0"/>
              </a:spcBef>
              <a:spcAft>
                <a:spcPts val="0"/>
              </a:spcAft>
            </a:pPr>
            <a:endParaRPr lang="zh-CN" altLang="en-US">
              <a:solidFill>
                <a:prstClr val="black">
                  <a:tint val="75000"/>
                </a:prstClr>
              </a:solidFill>
              <a:latin typeface="等线"/>
              <a:ea typeface="等线" panose="02010600030101010101" pitchFamily="2" charset="-122"/>
            </a:endParaRPr>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fontAlgn="auto">
              <a:spcBef>
                <a:spcPts val="0"/>
              </a:spcBef>
              <a:spcAft>
                <a:spcPts val="0"/>
              </a:spcAft>
            </a:pPr>
            <a:fld id="{2F34C2B8-B519-4620-9BF5-835074449E9C}" type="slidenum">
              <a:rPr lang="zh-CN" altLang="en-US" smtClean="0">
                <a:solidFill>
                  <a:prstClr val="black">
                    <a:tint val="75000"/>
                  </a:prstClr>
                </a:solidFill>
                <a:latin typeface="等线"/>
                <a:ea typeface="等线" panose="02010600030101010101" pitchFamily="2" charset="-122"/>
              </a:rPr>
              <a:pPr defTabSz="685800" fontAlgn="auto">
                <a:spcBef>
                  <a:spcPts val="0"/>
                </a:spcBef>
                <a:spcAft>
                  <a:spcPts val="0"/>
                </a:spcAft>
              </a:pPr>
              <a:t>‹#›</a:t>
            </a:fld>
            <a:endParaRPr lang="zh-CN" altLang="en-US">
              <a:solidFill>
                <a:prstClr val="black">
                  <a:tint val="75000"/>
                </a:prstClr>
              </a:solidFill>
              <a:latin typeface="等线"/>
              <a:ea typeface="等线" panose="02010600030101010101" pitchFamily="2" charset="-122"/>
            </a:endParaRPr>
          </a:p>
        </p:txBody>
      </p:sp>
    </p:spTree>
    <p:extLst>
      <p:ext uri="{BB962C8B-B14F-4D97-AF65-F5344CB8AC3E}">
        <p14:creationId xmlns:p14="http://schemas.microsoft.com/office/powerpoint/2010/main" val="342268014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嘉定透明"/>
          <p:cNvPicPr>
            <a:picLocks noChangeAspect="1" noChangeArrowheads="1"/>
          </p:cNvPicPr>
          <p:nvPr/>
        </p:nvPicPr>
        <p:blipFill>
          <a:blip r:embed="rId3"/>
          <a:srcRect/>
          <a:stretch>
            <a:fillRect/>
          </a:stretch>
        </p:blipFill>
        <p:spPr bwMode="auto">
          <a:xfrm>
            <a:off x="1835696" y="4455621"/>
            <a:ext cx="3024336" cy="601265"/>
          </a:xfrm>
          <a:prstGeom prst="rect">
            <a:avLst/>
          </a:prstGeom>
          <a:noFill/>
          <a:ln w="9525">
            <a:noFill/>
            <a:miter lim="800000"/>
            <a:headEnd/>
            <a:tailEnd/>
          </a:ln>
        </p:spPr>
      </p:pic>
      <p:sp>
        <p:nvSpPr>
          <p:cNvPr id="2" name="矩形 1"/>
          <p:cNvSpPr/>
          <p:nvPr/>
        </p:nvSpPr>
        <p:spPr>
          <a:xfrm>
            <a:off x="0" y="-20538"/>
            <a:ext cx="9144000" cy="5715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p:cNvSpPr/>
          <p:nvPr/>
        </p:nvSpPr>
        <p:spPr>
          <a:xfrm>
            <a:off x="0" y="4592538"/>
            <a:ext cx="9144000" cy="571500"/>
          </a:xfrm>
          <a:custGeom>
            <a:avLst/>
            <a:gdLst/>
            <a:ahLst/>
            <a:cxnLst/>
            <a:rect l="l" t="t" r="r" b="b"/>
            <a:pathLst>
              <a:path w="9144000" h="907943">
                <a:moveTo>
                  <a:pt x="0" y="0"/>
                </a:moveTo>
                <a:lnTo>
                  <a:pt x="1873792" y="0"/>
                </a:lnTo>
                <a:cubicBezTo>
                  <a:pt x="2192283" y="450108"/>
                  <a:pt x="2717243" y="743104"/>
                  <a:pt x="3310635" y="743104"/>
                </a:cubicBezTo>
                <a:cubicBezTo>
                  <a:pt x="3904028" y="743104"/>
                  <a:pt x="4428987" y="450108"/>
                  <a:pt x="4747478" y="0"/>
                </a:cubicBezTo>
                <a:lnTo>
                  <a:pt x="9144000" y="0"/>
                </a:lnTo>
                <a:lnTo>
                  <a:pt x="9144000" y="907943"/>
                </a:lnTo>
                <a:lnTo>
                  <a:pt x="0" y="907943"/>
                </a:lnTo>
                <a:close/>
              </a:path>
            </a:pathLst>
          </a:custGeom>
          <a:pattFill prst="dkUpDiag">
            <a:fgClr>
              <a:schemeClr val="tx1">
                <a:lumMod val="65000"/>
                <a:lumOff val="35000"/>
              </a:schemeClr>
            </a:fgClr>
            <a:bgClr>
              <a:schemeClr val="tx1">
                <a:lumMod val="95000"/>
                <a:lumOff val="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1" name="图片 20">
            <a:extLst>
              <a:ext uri="{FF2B5EF4-FFF2-40B4-BE49-F238E27FC236}">
                <a16:creationId xmlns:a16="http://schemas.microsoft.com/office/drawing/2014/main" id="{BAD124A8-7798-467D-AE63-CBE96344E4FD}"/>
              </a:ext>
            </a:extLst>
          </p:cNvPr>
          <p:cNvPicPr>
            <a:picLocks noChangeAspect="1"/>
          </p:cNvPicPr>
          <p:nvPr/>
        </p:nvPicPr>
        <p:blipFill rotWithShape="1">
          <a:blip r:embed="rId4">
            <a:extLst>
              <a:ext uri="{28A0092B-C50C-407E-A947-70E740481C1C}">
                <a14:useLocalDpi xmlns:a14="http://schemas.microsoft.com/office/drawing/2010/main"/>
              </a:ext>
            </a:extLst>
          </a:blip>
          <a:srcRect t="25730" b="22912"/>
          <a:stretch/>
        </p:blipFill>
        <p:spPr>
          <a:xfrm>
            <a:off x="-30601" y="-20538"/>
            <a:ext cx="9174601" cy="2664296"/>
          </a:xfrm>
          <a:prstGeom prst="rect">
            <a:avLst/>
          </a:prstGeom>
        </p:spPr>
      </p:pic>
      <p:sp>
        <p:nvSpPr>
          <p:cNvPr id="13" name="矩形 12"/>
          <p:cNvSpPr/>
          <p:nvPr/>
        </p:nvSpPr>
        <p:spPr>
          <a:xfrm>
            <a:off x="0" y="4371950"/>
            <a:ext cx="9144000"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2293" y="-20538"/>
            <a:ext cx="9186293" cy="266429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圆角 2"/>
          <p:cNvSpPr/>
          <p:nvPr/>
        </p:nvSpPr>
        <p:spPr>
          <a:xfrm>
            <a:off x="531784" y="2019486"/>
            <a:ext cx="8123464" cy="1100027"/>
          </a:xfrm>
          <a:prstGeom prst="roundRect">
            <a:avLst>
              <a:gd name="adj" fmla="val 5960"/>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cs typeface="Microsoft YaHei" charset="-122"/>
              </a:rPr>
              <a:t>自动驾驶机器视觉期末课程汇报</a:t>
            </a:r>
            <a:endParaRPr lang="en-US" altLang="zh-CN" sz="2800" b="1" dirty="0">
              <a:solidFill>
                <a:schemeClr val="bg1"/>
              </a:solidFill>
              <a:latin typeface="微软雅黑" panose="020B0503020204020204" pitchFamily="34" charset="-122"/>
              <a:ea typeface="微软雅黑" panose="020B0503020204020204" pitchFamily="34" charset="-122"/>
              <a:cs typeface="Microsoft YaHei" charset="-122"/>
            </a:endParaRPr>
          </a:p>
          <a:p>
            <a:pPr algn="ctr" fontAlgn="auto">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cs typeface="Microsoft YaHei" charset="-122"/>
              </a:rPr>
              <a:t>运动物体检测</a:t>
            </a:r>
            <a:r>
              <a:rPr lang="en-US" altLang="zh-CN" sz="2800" b="1" dirty="0">
                <a:solidFill>
                  <a:schemeClr val="bg1"/>
                </a:solidFill>
                <a:latin typeface="微软雅黑" panose="020B0503020204020204" pitchFamily="34" charset="-122"/>
                <a:ea typeface="微软雅黑" panose="020B0503020204020204" pitchFamily="34" charset="-122"/>
                <a:cs typeface="Microsoft YaHei" charset="-122"/>
              </a:rPr>
              <a:t>——</a:t>
            </a:r>
            <a:r>
              <a:rPr lang="zh-CN" altLang="en-US" sz="2800" b="1" dirty="0">
                <a:solidFill>
                  <a:schemeClr val="bg1"/>
                </a:solidFill>
                <a:latin typeface="微软雅黑" panose="020B0503020204020204" pitchFamily="34" charset="-122"/>
                <a:ea typeface="微软雅黑" panose="020B0503020204020204" pitchFamily="34" charset="-122"/>
                <a:cs typeface="Microsoft YaHei" charset="-122"/>
              </a:rPr>
              <a:t>传感器、方法、挑战及发展趋势</a:t>
            </a:r>
            <a:endParaRPr lang="en-US" altLang="zh-CN" sz="28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9" name="矩形 8"/>
          <p:cNvSpPr/>
          <p:nvPr/>
        </p:nvSpPr>
        <p:spPr>
          <a:xfrm>
            <a:off x="1979712" y="3284278"/>
            <a:ext cx="6679003" cy="1631216"/>
          </a:xfrm>
          <a:prstGeom prst="rect">
            <a:avLst/>
          </a:prstGeom>
        </p:spPr>
        <p:txBody>
          <a:bodyPr wrap="square">
            <a:spAutoFit/>
          </a:bodyPr>
          <a:lstStyle/>
          <a:p>
            <a:pPr algn="r"/>
            <a:r>
              <a:rPr lang="zh-CN" altLang="en-US" sz="2000" b="1" dirty="0">
                <a:latin typeface="黑体" panose="02010609060101010101" pitchFamily="49" charset="-122"/>
                <a:ea typeface="黑体" panose="02010609060101010101" pitchFamily="49" charset="-122"/>
                <a:cs typeface="Microsoft YaHei" charset="-122"/>
              </a:rPr>
              <a:t>同济大学</a:t>
            </a:r>
            <a:endParaRPr lang="en-US" altLang="zh-CN" sz="2000" b="1" dirty="0">
              <a:latin typeface="黑体" panose="02010609060101010101" pitchFamily="49" charset="-122"/>
              <a:ea typeface="黑体" panose="02010609060101010101" pitchFamily="49" charset="-122"/>
              <a:cs typeface="Microsoft YaHei" charset="-122"/>
            </a:endParaRPr>
          </a:p>
          <a:p>
            <a:pPr algn="r"/>
            <a:r>
              <a:rPr lang="en-US" altLang="zh-CN" sz="2000" b="1" dirty="0">
                <a:latin typeface="黑体" panose="02010609060101010101" pitchFamily="49" charset="-122"/>
                <a:ea typeface="黑体" panose="02010609060101010101" pitchFamily="49" charset="-122"/>
                <a:cs typeface="Microsoft YaHei" charset="-122"/>
              </a:rPr>
              <a:t>Team 4  </a:t>
            </a:r>
          </a:p>
          <a:p>
            <a:pPr algn="r"/>
            <a:r>
              <a:rPr lang="zh-CN" altLang="en-US" sz="2000" b="1" dirty="0">
                <a:latin typeface="黑体" panose="02010609060101010101" pitchFamily="49" charset="-122"/>
                <a:ea typeface="黑体" panose="02010609060101010101" pitchFamily="49" charset="-122"/>
                <a:cs typeface="Microsoft YaHei" charset="-122"/>
              </a:rPr>
              <a:t>贾林轩</a:t>
            </a:r>
            <a:r>
              <a:rPr lang="en-US" altLang="zh-CN" sz="2000" b="1" dirty="0">
                <a:latin typeface="黑体" panose="02010609060101010101" pitchFamily="49" charset="-122"/>
                <a:ea typeface="黑体" panose="02010609060101010101" pitchFamily="49" charset="-122"/>
                <a:cs typeface="Microsoft YaHei" charset="-122"/>
              </a:rPr>
              <a:t>1853688</a:t>
            </a:r>
            <a:r>
              <a:rPr lang="zh-CN" altLang="en-US" sz="2000" b="1" dirty="0">
                <a:latin typeface="黑体" panose="02010609060101010101" pitchFamily="49" charset="-122"/>
                <a:ea typeface="黑体" panose="02010609060101010101" pitchFamily="49" charset="-122"/>
                <a:cs typeface="Microsoft YaHei" charset="-122"/>
              </a:rPr>
              <a:t>，白玉龙</a:t>
            </a:r>
            <a:r>
              <a:rPr lang="en-US" altLang="zh-CN" sz="2000" b="1" dirty="0">
                <a:latin typeface="黑体" panose="02010609060101010101" pitchFamily="49" charset="-122"/>
                <a:ea typeface="黑体" panose="02010609060101010101" pitchFamily="49" charset="-122"/>
                <a:cs typeface="Microsoft YaHei" charset="-122"/>
              </a:rPr>
              <a:t>1853499</a:t>
            </a:r>
            <a:r>
              <a:rPr lang="zh-CN" altLang="en-US" sz="2000" b="1" dirty="0">
                <a:latin typeface="黑体" panose="02010609060101010101" pitchFamily="49" charset="-122"/>
                <a:ea typeface="黑体" panose="02010609060101010101" pitchFamily="49" charset="-122"/>
                <a:cs typeface="Microsoft YaHei" charset="-122"/>
              </a:rPr>
              <a:t>，周展辉</a:t>
            </a:r>
            <a:r>
              <a:rPr lang="en-US" altLang="zh-CN" sz="2000" b="1" dirty="0">
                <a:latin typeface="黑体" panose="02010609060101010101" pitchFamily="49" charset="-122"/>
                <a:ea typeface="黑体" panose="02010609060101010101" pitchFamily="49" charset="-122"/>
                <a:cs typeface="Microsoft YaHei" charset="-122"/>
              </a:rPr>
              <a:t>1851154</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algn="r"/>
            <a:r>
              <a:rPr lang="zh-CN" altLang="en-US" sz="2000" b="1" dirty="0">
                <a:latin typeface="黑体" panose="02010609060101010101" pitchFamily="49" charset="-122"/>
                <a:ea typeface="黑体" panose="02010609060101010101" pitchFamily="49" charset="-122"/>
              </a:rPr>
              <a:t>郁燕华</a:t>
            </a:r>
            <a:r>
              <a:rPr lang="en-US" altLang="zh-CN" sz="2000" b="1" dirty="0">
                <a:latin typeface="黑体" panose="02010609060101010101" pitchFamily="49" charset="-122"/>
                <a:ea typeface="黑体" panose="02010609060101010101" pitchFamily="49" charset="-122"/>
              </a:rPr>
              <a:t>18526671</a:t>
            </a:r>
            <a:r>
              <a:rPr lang="zh-CN" altLang="en-US" sz="2000" b="1" dirty="0">
                <a:latin typeface="黑体" panose="02010609060101010101" pitchFamily="49" charset="-122"/>
                <a:ea typeface="黑体" panose="02010609060101010101" pitchFamily="49" charset="-122"/>
              </a:rPr>
              <a:t>，李恩勇</a:t>
            </a:r>
            <a:r>
              <a:rPr lang="en-US" altLang="zh-CN" sz="2000" b="1" dirty="0">
                <a:latin typeface="黑体" panose="02010609060101010101" pitchFamily="49" charset="-122"/>
                <a:ea typeface="黑体" panose="02010609060101010101" pitchFamily="49" charset="-122"/>
              </a:rPr>
              <a:t>1852016</a:t>
            </a:r>
            <a:endParaRPr lang="en-US" altLang="zh-CN" sz="2000" b="1" dirty="0">
              <a:latin typeface="黑体" panose="02010609060101010101" pitchFamily="49" charset="-122"/>
              <a:ea typeface="黑体" panose="02010609060101010101" pitchFamily="49" charset="-122"/>
              <a:cs typeface="Microsoft YaHei" charset="-122"/>
            </a:endParaRPr>
          </a:p>
          <a:p>
            <a:pPr algn="r"/>
            <a:r>
              <a:rPr lang="zh-CN" altLang="en-US" sz="2000" b="1" dirty="0">
                <a:latin typeface="黑体" panose="02010609060101010101" pitchFamily="49" charset="-122"/>
                <a:ea typeface="黑体" panose="02010609060101010101" pitchFamily="49" charset="-122"/>
                <a:cs typeface="Microsoft YaHei" charset="-122"/>
              </a:rPr>
              <a:t>汇报人：贾林轩</a:t>
            </a:r>
          </a:p>
        </p:txBody>
      </p:sp>
      <p:cxnSp>
        <p:nvCxnSpPr>
          <p:cNvPr id="5" name="直接连接符 4"/>
          <p:cNvCxnSpPr/>
          <p:nvPr/>
        </p:nvCxnSpPr>
        <p:spPr>
          <a:xfrm>
            <a:off x="8655248" y="3435846"/>
            <a:ext cx="0" cy="792088"/>
          </a:xfrm>
          <a:prstGeom prst="line">
            <a:avLst/>
          </a:prstGeom>
          <a:ln w="28575">
            <a:solidFill>
              <a:srgbClr val="002B9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AC97B6-4B21-4EC0-9011-2B8F33168FF0}"/>
              </a:ext>
            </a:extLst>
          </p:cNvPr>
          <p:cNvSpPr>
            <a:spLocks noGrp="1"/>
          </p:cNvSpPr>
          <p:nvPr>
            <p:ph type="sldNum" sz="quarter" idx="12"/>
          </p:nvPr>
        </p:nvSpPr>
        <p:spPr/>
        <p:txBody>
          <a:bodyPr/>
          <a:lstStyle/>
          <a:p>
            <a:pPr>
              <a:defRPr/>
            </a:pPr>
            <a:fld id="{0C7F50D3-CA33-456A-9100-C983F6607A4B}" type="slidenum">
              <a:rPr lang="zh-CN" altLang="en-US" smtClean="0"/>
              <a:t>10</a:t>
            </a:fld>
            <a:endParaRPr lang="zh-CN" altLang="en-US"/>
          </a:p>
        </p:txBody>
      </p:sp>
      <p:sp>
        <p:nvSpPr>
          <p:cNvPr id="3" name="矩形 1">
            <a:extLst>
              <a:ext uri="{FF2B5EF4-FFF2-40B4-BE49-F238E27FC236}">
                <a16:creationId xmlns:a16="http://schemas.microsoft.com/office/drawing/2014/main" id="{713A95F1-7A5D-43FF-9B48-1D92D19054C6}"/>
              </a:ext>
            </a:extLst>
          </p:cNvPr>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2">
            <a:extLst>
              <a:ext uri="{FF2B5EF4-FFF2-40B4-BE49-F238E27FC236}">
                <a16:creationId xmlns:a16="http://schemas.microsoft.com/office/drawing/2014/main" id="{C8091D17-CBE3-4535-91FD-5DE542B970C9}"/>
              </a:ext>
            </a:extLst>
          </p:cNvPr>
          <p:cNvSpPr/>
          <p:nvPr/>
        </p:nvSpPr>
        <p:spPr>
          <a:xfrm>
            <a:off x="0" y="165101"/>
            <a:ext cx="5364088"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5" name="TextBox 15">
            <a:extLst>
              <a:ext uri="{FF2B5EF4-FFF2-40B4-BE49-F238E27FC236}">
                <a16:creationId xmlns:a16="http://schemas.microsoft.com/office/drawing/2014/main" id="{F1E57625-B1ED-48EB-A0E5-B9BCCD6C059E}"/>
              </a:ext>
            </a:extLst>
          </p:cNvPr>
          <p:cNvSpPr txBox="1">
            <a:spLocks noChangeArrowheads="1"/>
          </p:cNvSpPr>
          <p:nvPr/>
        </p:nvSpPr>
        <p:spPr bwMode="auto">
          <a:xfrm>
            <a:off x="173496" y="177438"/>
            <a:ext cx="5190592"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四、毫米波雷达和相机融合的运动物体检测</a:t>
            </a:r>
          </a:p>
        </p:txBody>
      </p:sp>
      <p:pic>
        <p:nvPicPr>
          <p:cNvPr id="6" name="图片 5">
            <a:extLst>
              <a:ext uri="{FF2B5EF4-FFF2-40B4-BE49-F238E27FC236}">
                <a16:creationId xmlns:a16="http://schemas.microsoft.com/office/drawing/2014/main" id="{8E417CB2-322B-4169-92DB-FC774EDAE371}"/>
              </a:ext>
            </a:extLst>
          </p:cNvPr>
          <p:cNvPicPr>
            <a:picLocks noChangeAspect="1"/>
          </p:cNvPicPr>
          <p:nvPr/>
        </p:nvPicPr>
        <p:blipFill>
          <a:blip r:embed="rId3"/>
          <a:stretch>
            <a:fillRect/>
          </a:stretch>
        </p:blipFill>
        <p:spPr>
          <a:xfrm>
            <a:off x="2771001" y="694505"/>
            <a:ext cx="4715649" cy="1450502"/>
          </a:xfrm>
          <a:prstGeom prst="rect">
            <a:avLst/>
          </a:prstGeom>
          <a:ln>
            <a:noFill/>
          </a:ln>
          <a:effectLst>
            <a:softEdge rad="38100"/>
          </a:effectLst>
        </p:spPr>
      </p:pic>
      <p:pic>
        <p:nvPicPr>
          <p:cNvPr id="7" name="图片 6">
            <a:extLst>
              <a:ext uri="{FF2B5EF4-FFF2-40B4-BE49-F238E27FC236}">
                <a16:creationId xmlns:a16="http://schemas.microsoft.com/office/drawing/2014/main" id="{1283F072-59C9-43B4-8DF6-F258BD0177E7}"/>
              </a:ext>
            </a:extLst>
          </p:cNvPr>
          <p:cNvPicPr>
            <a:picLocks noChangeAspect="1"/>
          </p:cNvPicPr>
          <p:nvPr/>
        </p:nvPicPr>
        <p:blipFill>
          <a:blip r:embed="rId4"/>
          <a:stretch>
            <a:fillRect/>
          </a:stretch>
        </p:blipFill>
        <p:spPr>
          <a:xfrm>
            <a:off x="2768792" y="3642574"/>
            <a:ext cx="4715649" cy="1514931"/>
          </a:xfrm>
          <a:prstGeom prst="rect">
            <a:avLst/>
          </a:prstGeom>
          <a:effectLst>
            <a:softEdge rad="38100"/>
          </a:effectLst>
        </p:spPr>
      </p:pic>
      <p:pic>
        <p:nvPicPr>
          <p:cNvPr id="8" name="图片 7">
            <a:extLst>
              <a:ext uri="{FF2B5EF4-FFF2-40B4-BE49-F238E27FC236}">
                <a16:creationId xmlns:a16="http://schemas.microsoft.com/office/drawing/2014/main" id="{D68A2976-CBFA-4DD9-AA7B-464079946724}"/>
              </a:ext>
            </a:extLst>
          </p:cNvPr>
          <p:cNvPicPr>
            <a:picLocks noChangeAspect="1"/>
          </p:cNvPicPr>
          <p:nvPr/>
        </p:nvPicPr>
        <p:blipFill>
          <a:blip r:embed="rId5"/>
          <a:stretch>
            <a:fillRect/>
          </a:stretch>
        </p:blipFill>
        <p:spPr>
          <a:xfrm>
            <a:off x="2768791" y="2160636"/>
            <a:ext cx="4715650" cy="1466309"/>
          </a:xfrm>
          <a:prstGeom prst="rect">
            <a:avLst/>
          </a:prstGeom>
          <a:effectLst>
            <a:softEdge rad="38100"/>
          </a:effectLst>
        </p:spPr>
      </p:pic>
      <p:sp>
        <p:nvSpPr>
          <p:cNvPr id="9" name="文本框 8">
            <a:extLst>
              <a:ext uri="{FF2B5EF4-FFF2-40B4-BE49-F238E27FC236}">
                <a16:creationId xmlns:a16="http://schemas.microsoft.com/office/drawing/2014/main" id="{F52A6DF4-7817-49D6-95E4-D1D3C557F783}"/>
              </a:ext>
            </a:extLst>
          </p:cNvPr>
          <p:cNvSpPr txBox="1"/>
          <p:nvPr/>
        </p:nvSpPr>
        <p:spPr>
          <a:xfrm>
            <a:off x="745635" y="1258173"/>
            <a:ext cx="1162069" cy="323165"/>
          </a:xfrm>
          <a:prstGeom prst="rect">
            <a:avLst/>
          </a:prstGeom>
          <a:noFill/>
        </p:spPr>
        <p:txBody>
          <a:bodyPr wrap="square" rtlCol="0">
            <a:spAutoFit/>
          </a:bodyPr>
          <a:lstStyle/>
          <a:p>
            <a:r>
              <a:rPr lang="zh-CN" altLang="en-US" sz="1500" b="1" dirty="0">
                <a:latin typeface="微软雅黑" pitchFamily="34" charset="-122"/>
                <a:ea typeface="微软雅黑" pitchFamily="34" charset="-122"/>
                <a:cs typeface="Times New Roman" pitchFamily="18" charset="0"/>
              </a:rPr>
              <a:t>数据层融合</a:t>
            </a:r>
          </a:p>
        </p:txBody>
      </p:sp>
      <p:sp>
        <p:nvSpPr>
          <p:cNvPr id="10" name="文本框 9">
            <a:extLst>
              <a:ext uri="{FF2B5EF4-FFF2-40B4-BE49-F238E27FC236}">
                <a16:creationId xmlns:a16="http://schemas.microsoft.com/office/drawing/2014/main" id="{8B2119D6-3068-442A-AC26-A58E17592D53}"/>
              </a:ext>
            </a:extLst>
          </p:cNvPr>
          <p:cNvSpPr txBox="1"/>
          <p:nvPr/>
        </p:nvSpPr>
        <p:spPr>
          <a:xfrm>
            <a:off x="745635" y="2732207"/>
            <a:ext cx="1162069" cy="323165"/>
          </a:xfrm>
          <a:prstGeom prst="rect">
            <a:avLst/>
          </a:prstGeom>
          <a:noFill/>
        </p:spPr>
        <p:txBody>
          <a:bodyPr wrap="square" rtlCol="0">
            <a:spAutoFit/>
          </a:bodyPr>
          <a:lstStyle/>
          <a:p>
            <a:r>
              <a:rPr lang="zh-CN" altLang="en-US" sz="1500" b="1" dirty="0">
                <a:latin typeface="微软雅黑" pitchFamily="34" charset="-122"/>
                <a:ea typeface="微软雅黑" pitchFamily="34" charset="-122"/>
                <a:cs typeface="Times New Roman" pitchFamily="18" charset="0"/>
              </a:rPr>
              <a:t>特征层融合</a:t>
            </a:r>
          </a:p>
        </p:txBody>
      </p:sp>
      <p:sp>
        <p:nvSpPr>
          <p:cNvPr id="11" name="文本框 10">
            <a:extLst>
              <a:ext uri="{FF2B5EF4-FFF2-40B4-BE49-F238E27FC236}">
                <a16:creationId xmlns:a16="http://schemas.microsoft.com/office/drawing/2014/main" id="{869C24B8-9262-4F42-AF81-E4D883EEE4F7}"/>
              </a:ext>
            </a:extLst>
          </p:cNvPr>
          <p:cNvSpPr txBox="1"/>
          <p:nvPr/>
        </p:nvSpPr>
        <p:spPr>
          <a:xfrm>
            <a:off x="745634" y="4206241"/>
            <a:ext cx="1162069" cy="323165"/>
          </a:xfrm>
          <a:prstGeom prst="rect">
            <a:avLst/>
          </a:prstGeom>
          <a:noFill/>
        </p:spPr>
        <p:txBody>
          <a:bodyPr wrap="square" rtlCol="0">
            <a:spAutoFit/>
          </a:bodyPr>
          <a:lstStyle/>
          <a:p>
            <a:r>
              <a:rPr lang="zh-CN" altLang="en-US" sz="1500" b="1" dirty="0">
                <a:latin typeface="微软雅黑" pitchFamily="34" charset="-122"/>
                <a:ea typeface="微软雅黑" pitchFamily="34" charset="-122"/>
                <a:cs typeface="Times New Roman" pitchFamily="18" charset="0"/>
              </a:rPr>
              <a:t>决策层融合</a:t>
            </a:r>
          </a:p>
        </p:txBody>
      </p:sp>
    </p:spTree>
    <p:extLst>
      <p:ext uri="{BB962C8B-B14F-4D97-AF65-F5344CB8AC3E}">
        <p14:creationId xmlns:p14="http://schemas.microsoft.com/office/powerpoint/2010/main" val="309640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A3DC2BF-7AD6-4665-8996-97FE081F1FA6}"/>
              </a:ext>
            </a:extLst>
          </p:cNvPr>
          <p:cNvSpPr>
            <a:spLocks noGrp="1"/>
          </p:cNvSpPr>
          <p:nvPr>
            <p:ph type="sldNum" sz="quarter" idx="12"/>
          </p:nvPr>
        </p:nvSpPr>
        <p:spPr/>
        <p:txBody>
          <a:bodyPr/>
          <a:lstStyle/>
          <a:p>
            <a:pPr>
              <a:defRPr/>
            </a:pPr>
            <a:fld id="{0C7F50D3-CA33-456A-9100-C983F6607A4B}" type="slidenum">
              <a:rPr lang="zh-CN" altLang="en-US" smtClean="0"/>
              <a:t>11</a:t>
            </a:fld>
            <a:endParaRPr lang="zh-CN" altLang="en-US"/>
          </a:p>
        </p:txBody>
      </p:sp>
      <p:sp>
        <p:nvSpPr>
          <p:cNvPr id="3" name="矩形 1">
            <a:extLst>
              <a:ext uri="{FF2B5EF4-FFF2-40B4-BE49-F238E27FC236}">
                <a16:creationId xmlns:a16="http://schemas.microsoft.com/office/drawing/2014/main" id="{F08F4156-6F36-4B9F-99A9-B2B8A9F0741A}"/>
              </a:ext>
            </a:extLst>
          </p:cNvPr>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2">
            <a:extLst>
              <a:ext uri="{FF2B5EF4-FFF2-40B4-BE49-F238E27FC236}">
                <a16:creationId xmlns:a16="http://schemas.microsoft.com/office/drawing/2014/main" id="{40A00988-0CC0-4167-8A02-FC135CFDB3BC}"/>
              </a:ext>
            </a:extLst>
          </p:cNvPr>
          <p:cNvSpPr/>
          <p:nvPr/>
        </p:nvSpPr>
        <p:spPr>
          <a:xfrm>
            <a:off x="0" y="165101"/>
            <a:ext cx="4320480"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5" name="TextBox 15">
            <a:extLst>
              <a:ext uri="{FF2B5EF4-FFF2-40B4-BE49-F238E27FC236}">
                <a16:creationId xmlns:a16="http://schemas.microsoft.com/office/drawing/2014/main" id="{0EF19BE0-1514-4EE1-A5AA-8AD6661477E8}"/>
              </a:ext>
            </a:extLst>
          </p:cNvPr>
          <p:cNvSpPr txBox="1">
            <a:spLocks noChangeArrowheads="1"/>
          </p:cNvSpPr>
          <p:nvPr/>
        </p:nvSpPr>
        <p:spPr bwMode="auto">
          <a:xfrm>
            <a:off x="173496" y="177438"/>
            <a:ext cx="4320480"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五、基于激光雷达运动物体检测</a:t>
            </a:r>
          </a:p>
        </p:txBody>
      </p:sp>
      <p:grpSp>
        <p:nvGrpSpPr>
          <p:cNvPr id="10" name="组合 9">
            <a:extLst>
              <a:ext uri="{FF2B5EF4-FFF2-40B4-BE49-F238E27FC236}">
                <a16:creationId xmlns:a16="http://schemas.microsoft.com/office/drawing/2014/main" id="{E79311F3-F7C8-4BF6-98B6-55765BE1ED16}"/>
              </a:ext>
            </a:extLst>
          </p:cNvPr>
          <p:cNvGrpSpPr/>
          <p:nvPr/>
        </p:nvGrpSpPr>
        <p:grpSpPr>
          <a:xfrm>
            <a:off x="173496" y="785585"/>
            <a:ext cx="3475050" cy="1667841"/>
            <a:chOff x="377539" y="818271"/>
            <a:chExt cx="3475050" cy="1667841"/>
          </a:xfrm>
        </p:grpSpPr>
        <p:pic>
          <p:nvPicPr>
            <p:cNvPr id="6" name="图片 5">
              <a:extLst>
                <a:ext uri="{FF2B5EF4-FFF2-40B4-BE49-F238E27FC236}">
                  <a16:creationId xmlns:a16="http://schemas.microsoft.com/office/drawing/2014/main" id="{B467C628-0C85-434D-9E68-FEC9DDD00448}"/>
                </a:ext>
              </a:extLst>
            </p:cNvPr>
            <p:cNvPicPr>
              <a:picLocks noChangeAspect="1"/>
            </p:cNvPicPr>
            <p:nvPr/>
          </p:nvPicPr>
          <p:blipFill>
            <a:blip r:embed="rId3"/>
            <a:stretch>
              <a:fillRect/>
            </a:stretch>
          </p:blipFill>
          <p:spPr>
            <a:xfrm>
              <a:off x="377539" y="1112822"/>
              <a:ext cx="3475050" cy="1373290"/>
            </a:xfrm>
            <a:prstGeom prst="rect">
              <a:avLst/>
            </a:prstGeom>
          </p:spPr>
        </p:pic>
        <p:sp>
          <p:nvSpPr>
            <p:cNvPr id="7" name="文本框 6">
              <a:extLst>
                <a:ext uri="{FF2B5EF4-FFF2-40B4-BE49-F238E27FC236}">
                  <a16:creationId xmlns:a16="http://schemas.microsoft.com/office/drawing/2014/main" id="{8C96A838-A520-4073-A52A-70A604F375B4}"/>
                </a:ext>
              </a:extLst>
            </p:cNvPr>
            <p:cNvSpPr txBox="1"/>
            <p:nvPr/>
          </p:nvSpPr>
          <p:spPr>
            <a:xfrm>
              <a:off x="1612602" y="818271"/>
              <a:ext cx="1004923" cy="323165"/>
            </a:xfrm>
            <a:prstGeom prst="rect">
              <a:avLst/>
            </a:prstGeom>
            <a:noFill/>
          </p:spPr>
          <p:txBody>
            <a:bodyPr wrap="square" rtlCol="0">
              <a:spAutoFit/>
            </a:bodyPr>
            <a:lstStyle/>
            <a:p>
              <a:r>
                <a:rPr lang="zh-CN" altLang="en-US" sz="1500" b="1" dirty="0">
                  <a:latin typeface="微软雅黑" pitchFamily="34" charset="-122"/>
                  <a:ea typeface="微软雅黑" pitchFamily="34" charset="-122"/>
                  <a:cs typeface="Times New Roman" pitchFamily="18" charset="0"/>
                </a:rPr>
                <a:t>基本步骤：</a:t>
              </a:r>
            </a:p>
          </p:txBody>
        </p:sp>
      </p:grpSp>
      <p:grpSp>
        <p:nvGrpSpPr>
          <p:cNvPr id="11" name="组合 10">
            <a:extLst>
              <a:ext uri="{FF2B5EF4-FFF2-40B4-BE49-F238E27FC236}">
                <a16:creationId xmlns:a16="http://schemas.microsoft.com/office/drawing/2014/main" id="{78F4C3D1-60A9-4B00-BD7A-DE72D4B828BC}"/>
              </a:ext>
            </a:extLst>
          </p:cNvPr>
          <p:cNvGrpSpPr/>
          <p:nvPr/>
        </p:nvGrpSpPr>
        <p:grpSpPr>
          <a:xfrm>
            <a:off x="96619" y="2544807"/>
            <a:ext cx="3628802" cy="2578342"/>
            <a:chOff x="27246" y="2541083"/>
            <a:chExt cx="3628802" cy="2578342"/>
          </a:xfrm>
        </p:grpSpPr>
        <p:sp>
          <p:nvSpPr>
            <p:cNvPr id="8" name="文本框 7">
              <a:extLst>
                <a:ext uri="{FF2B5EF4-FFF2-40B4-BE49-F238E27FC236}">
                  <a16:creationId xmlns:a16="http://schemas.microsoft.com/office/drawing/2014/main" id="{DB13F60A-5C12-449C-8F87-41F7BF45E399}"/>
                </a:ext>
              </a:extLst>
            </p:cNvPr>
            <p:cNvSpPr txBox="1"/>
            <p:nvPr/>
          </p:nvSpPr>
          <p:spPr>
            <a:xfrm>
              <a:off x="27246" y="3668671"/>
              <a:ext cx="1162069" cy="323165"/>
            </a:xfrm>
            <a:prstGeom prst="rect">
              <a:avLst/>
            </a:prstGeom>
            <a:noFill/>
          </p:spPr>
          <p:txBody>
            <a:bodyPr wrap="square" rtlCol="0">
              <a:spAutoFit/>
            </a:bodyPr>
            <a:lstStyle/>
            <a:p>
              <a:r>
                <a:rPr lang="zh-CN" altLang="en-US" sz="1500" b="1" dirty="0">
                  <a:latin typeface="微软雅黑" pitchFamily="34" charset="-122"/>
                  <a:ea typeface="微软雅黑" pitchFamily="34" charset="-122"/>
                  <a:cs typeface="Times New Roman" pitchFamily="18" charset="0"/>
                </a:rPr>
                <a:t>基本类别</a:t>
              </a:r>
            </a:p>
          </p:txBody>
        </p:sp>
        <p:pic>
          <p:nvPicPr>
            <p:cNvPr id="9" name="图片 8">
              <a:extLst>
                <a:ext uri="{FF2B5EF4-FFF2-40B4-BE49-F238E27FC236}">
                  <a16:creationId xmlns:a16="http://schemas.microsoft.com/office/drawing/2014/main" id="{23F7E8BC-928E-4DCF-A5E4-E7A474F56CFF}"/>
                </a:ext>
              </a:extLst>
            </p:cNvPr>
            <p:cNvPicPr>
              <a:picLocks noChangeAspect="1"/>
            </p:cNvPicPr>
            <p:nvPr/>
          </p:nvPicPr>
          <p:blipFill>
            <a:blip r:embed="rId4"/>
            <a:stretch>
              <a:fillRect/>
            </a:stretch>
          </p:blipFill>
          <p:spPr>
            <a:xfrm>
              <a:off x="1011424" y="2541083"/>
              <a:ext cx="2644624" cy="2578342"/>
            </a:xfrm>
            <a:prstGeom prst="rect">
              <a:avLst/>
            </a:prstGeom>
          </p:spPr>
        </p:pic>
      </p:grpSp>
      <p:pic>
        <p:nvPicPr>
          <p:cNvPr id="1026" name="Picture 2" descr="https://imgconvert.csdnimg.cn/aHR0cHM6Ly9tbWJpei5xcGljLmNuL21tYml6X3BuZy9BaWM2RzI4VmVpY3BSU0lWV2JyT0w5QkR2bUN0WmRLTEk2c3hZYVRzczhSU3FlNXMyV0RYazNCRHNuRzd1cWdpY1o2WUxLakVaOVVvTUY0V3VrN3d5bWlhZkEvNjQw?x-oss-process=image/format,png">
            <a:extLst>
              <a:ext uri="{FF2B5EF4-FFF2-40B4-BE49-F238E27FC236}">
                <a16:creationId xmlns:a16="http://schemas.microsoft.com/office/drawing/2014/main" id="{0F7447B5-D173-449F-81D1-92AC7B33D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982024"/>
            <a:ext cx="3667497" cy="139020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21F5D5F1-05E7-4184-8CB9-2B51CA0408A4}"/>
              </a:ext>
            </a:extLst>
          </p:cNvPr>
          <p:cNvSpPr txBox="1"/>
          <p:nvPr/>
        </p:nvSpPr>
        <p:spPr>
          <a:xfrm>
            <a:off x="4067944" y="769652"/>
            <a:ext cx="3287197" cy="323165"/>
          </a:xfrm>
          <a:prstGeom prst="rect">
            <a:avLst/>
          </a:prstGeom>
          <a:noFill/>
        </p:spPr>
        <p:txBody>
          <a:bodyPr wrap="square" rtlCol="0">
            <a:spAutoFit/>
          </a:bodyPr>
          <a:lstStyle/>
          <a:p>
            <a:r>
              <a:rPr lang="en-US" altLang="zh-CN" sz="1500" b="1" dirty="0">
                <a:latin typeface="微软雅黑" pitchFamily="34" charset="-122"/>
                <a:ea typeface="微软雅黑" pitchFamily="34" charset="-122"/>
                <a:cs typeface="Times New Roman" pitchFamily="18" charset="0"/>
              </a:rPr>
              <a:t>BEV</a:t>
            </a:r>
            <a:r>
              <a:rPr lang="zh-CN" altLang="en-US" sz="1500" b="1" dirty="0">
                <a:latin typeface="微软雅黑" pitchFamily="34" charset="-122"/>
                <a:ea typeface="微软雅黑" pitchFamily="34" charset="-122"/>
                <a:cs typeface="Times New Roman" pitchFamily="18" charset="0"/>
              </a:rPr>
              <a:t>（</a:t>
            </a:r>
            <a:r>
              <a:rPr lang="en-US" altLang="zh-CN" sz="1500" b="1" dirty="0">
                <a:latin typeface="微软雅黑" pitchFamily="34" charset="-122"/>
                <a:ea typeface="微软雅黑" pitchFamily="34" charset="-122"/>
                <a:cs typeface="Times New Roman" pitchFamily="18" charset="0"/>
              </a:rPr>
              <a:t>Bird Eye View</a:t>
            </a:r>
            <a:r>
              <a:rPr lang="zh-CN" altLang="en-US" sz="1500" b="1" dirty="0">
                <a:latin typeface="微软雅黑" pitchFamily="34" charset="-122"/>
                <a:ea typeface="微软雅黑" pitchFamily="34" charset="-122"/>
                <a:cs typeface="Times New Roman" pitchFamily="18" charset="0"/>
              </a:rPr>
              <a:t>）：</a:t>
            </a:r>
          </a:p>
        </p:txBody>
      </p:sp>
      <p:sp>
        <p:nvSpPr>
          <p:cNvPr id="14" name="文本框 13">
            <a:extLst>
              <a:ext uri="{FF2B5EF4-FFF2-40B4-BE49-F238E27FC236}">
                <a16:creationId xmlns:a16="http://schemas.microsoft.com/office/drawing/2014/main" id="{617A8B4C-DA1D-4ECB-9E56-F9A756BD336D}"/>
              </a:ext>
            </a:extLst>
          </p:cNvPr>
          <p:cNvSpPr txBox="1"/>
          <p:nvPr/>
        </p:nvSpPr>
        <p:spPr>
          <a:xfrm>
            <a:off x="4067944" y="2291843"/>
            <a:ext cx="3287197" cy="323165"/>
          </a:xfrm>
          <a:prstGeom prst="rect">
            <a:avLst/>
          </a:prstGeom>
          <a:noFill/>
        </p:spPr>
        <p:txBody>
          <a:bodyPr wrap="square" rtlCol="0">
            <a:spAutoFit/>
          </a:bodyPr>
          <a:lstStyle/>
          <a:p>
            <a:r>
              <a:rPr lang="en-US" altLang="zh-CN" sz="1500" b="1" dirty="0">
                <a:latin typeface="微软雅黑" pitchFamily="34" charset="-122"/>
                <a:ea typeface="微软雅黑" pitchFamily="34" charset="-122"/>
                <a:cs typeface="Times New Roman" pitchFamily="18" charset="0"/>
              </a:rPr>
              <a:t>Camera View</a:t>
            </a:r>
            <a:r>
              <a:rPr lang="zh-CN" altLang="en-US" sz="1500" b="1" dirty="0">
                <a:latin typeface="微软雅黑" pitchFamily="34" charset="-122"/>
                <a:ea typeface="微软雅黑" pitchFamily="34" charset="-122"/>
                <a:cs typeface="Times New Roman" pitchFamily="18" charset="0"/>
              </a:rPr>
              <a:t>（</a:t>
            </a:r>
            <a:r>
              <a:rPr lang="en-US" altLang="zh-CN" sz="1500" b="1" dirty="0">
                <a:latin typeface="微软雅黑" pitchFamily="34" charset="-122"/>
                <a:ea typeface="微软雅黑" pitchFamily="34" charset="-122"/>
                <a:cs typeface="Times New Roman" pitchFamily="18" charset="0"/>
              </a:rPr>
              <a:t>Range View</a:t>
            </a:r>
            <a:r>
              <a:rPr lang="zh-CN" altLang="en-US" sz="1500" b="1" dirty="0">
                <a:latin typeface="微软雅黑" pitchFamily="34" charset="-122"/>
                <a:ea typeface="微软雅黑" pitchFamily="34" charset="-122"/>
                <a:cs typeface="Times New Roman" pitchFamily="18" charset="0"/>
              </a:rPr>
              <a:t>）：</a:t>
            </a:r>
          </a:p>
        </p:txBody>
      </p:sp>
      <p:pic>
        <p:nvPicPr>
          <p:cNvPr id="12" name="图片 11">
            <a:extLst>
              <a:ext uri="{FF2B5EF4-FFF2-40B4-BE49-F238E27FC236}">
                <a16:creationId xmlns:a16="http://schemas.microsoft.com/office/drawing/2014/main" id="{1241B994-3DBF-4350-ADBF-4EF7E7C5ED84}"/>
              </a:ext>
            </a:extLst>
          </p:cNvPr>
          <p:cNvPicPr>
            <a:picLocks noChangeAspect="1"/>
          </p:cNvPicPr>
          <p:nvPr/>
        </p:nvPicPr>
        <p:blipFill>
          <a:blip r:embed="rId6"/>
          <a:stretch>
            <a:fillRect/>
          </a:stretch>
        </p:blipFill>
        <p:spPr>
          <a:xfrm>
            <a:off x="4170525" y="2571750"/>
            <a:ext cx="3667498" cy="2138194"/>
          </a:xfrm>
          <a:prstGeom prst="rect">
            <a:avLst/>
          </a:prstGeom>
        </p:spPr>
      </p:pic>
      <p:sp>
        <p:nvSpPr>
          <p:cNvPr id="16" name="文本框 15">
            <a:extLst>
              <a:ext uri="{FF2B5EF4-FFF2-40B4-BE49-F238E27FC236}">
                <a16:creationId xmlns:a16="http://schemas.microsoft.com/office/drawing/2014/main" id="{A0B47517-29E8-4F03-9EF4-E19FA468A907}"/>
              </a:ext>
            </a:extLst>
          </p:cNvPr>
          <p:cNvSpPr txBox="1"/>
          <p:nvPr/>
        </p:nvSpPr>
        <p:spPr>
          <a:xfrm>
            <a:off x="4085109" y="4745500"/>
            <a:ext cx="3287197" cy="323165"/>
          </a:xfrm>
          <a:prstGeom prst="rect">
            <a:avLst/>
          </a:prstGeom>
          <a:noFill/>
        </p:spPr>
        <p:txBody>
          <a:bodyPr wrap="square" rtlCol="0">
            <a:spAutoFit/>
          </a:bodyPr>
          <a:lstStyle/>
          <a:p>
            <a:r>
              <a:rPr lang="en-US" altLang="zh-CN" sz="1500" b="1" dirty="0">
                <a:latin typeface="微软雅黑" pitchFamily="34" charset="-122"/>
                <a:ea typeface="微软雅黑" pitchFamily="34" charset="-122"/>
                <a:cs typeface="Times New Roman" pitchFamily="18" charset="0"/>
              </a:rPr>
              <a:t>Point-wise Feature</a:t>
            </a:r>
            <a:endParaRPr lang="zh-CN" altLang="en-US" sz="1500" b="1" dirty="0">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273042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AC97B6-4B21-4EC0-9011-2B8F33168FF0}"/>
              </a:ext>
            </a:extLst>
          </p:cNvPr>
          <p:cNvSpPr>
            <a:spLocks noGrp="1"/>
          </p:cNvSpPr>
          <p:nvPr>
            <p:ph type="sldNum" sz="quarter" idx="12"/>
          </p:nvPr>
        </p:nvSpPr>
        <p:spPr/>
        <p:txBody>
          <a:bodyPr/>
          <a:lstStyle/>
          <a:p>
            <a:pPr>
              <a:defRPr/>
            </a:pPr>
            <a:fld id="{0C7F50D3-CA33-456A-9100-C983F6607A4B}" type="slidenum">
              <a:rPr lang="zh-CN" altLang="en-US" smtClean="0"/>
              <a:t>12</a:t>
            </a:fld>
            <a:endParaRPr lang="zh-CN" altLang="en-US"/>
          </a:p>
        </p:txBody>
      </p:sp>
      <p:sp>
        <p:nvSpPr>
          <p:cNvPr id="3" name="矩形 1">
            <a:extLst>
              <a:ext uri="{FF2B5EF4-FFF2-40B4-BE49-F238E27FC236}">
                <a16:creationId xmlns:a16="http://schemas.microsoft.com/office/drawing/2014/main" id="{713A95F1-7A5D-43FF-9B48-1D92D19054C6}"/>
              </a:ext>
            </a:extLst>
          </p:cNvPr>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2">
            <a:extLst>
              <a:ext uri="{FF2B5EF4-FFF2-40B4-BE49-F238E27FC236}">
                <a16:creationId xmlns:a16="http://schemas.microsoft.com/office/drawing/2014/main" id="{C8091D17-CBE3-4535-91FD-5DE542B970C9}"/>
              </a:ext>
            </a:extLst>
          </p:cNvPr>
          <p:cNvSpPr/>
          <p:nvPr/>
        </p:nvSpPr>
        <p:spPr>
          <a:xfrm>
            <a:off x="0" y="165101"/>
            <a:ext cx="5364088"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5" name="TextBox 15">
            <a:extLst>
              <a:ext uri="{FF2B5EF4-FFF2-40B4-BE49-F238E27FC236}">
                <a16:creationId xmlns:a16="http://schemas.microsoft.com/office/drawing/2014/main" id="{F1E57625-B1ED-48EB-A0E5-B9BCCD6C059E}"/>
              </a:ext>
            </a:extLst>
          </p:cNvPr>
          <p:cNvSpPr txBox="1">
            <a:spLocks noChangeArrowheads="1"/>
          </p:cNvSpPr>
          <p:nvPr/>
        </p:nvSpPr>
        <p:spPr bwMode="auto">
          <a:xfrm>
            <a:off x="173496" y="177438"/>
            <a:ext cx="5190592"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六、激光雷达和相机融合的运动物体检测</a:t>
            </a:r>
          </a:p>
        </p:txBody>
      </p:sp>
      <p:sp>
        <p:nvSpPr>
          <p:cNvPr id="6" name="矩形 5">
            <a:extLst>
              <a:ext uri="{FF2B5EF4-FFF2-40B4-BE49-F238E27FC236}">
                <a16:creationId xmlns:a16="http://schemas.microsoft.com/office/drawing/2014/main" id="{2A70095B-0D17-49C4-9962-CB61F83E9858}"/>
              </a:ext>
            </a:extLst>
          </p:cNvPr>
          <p:cNvSpPr/>
          <p:nvPr/>
        </p:nvSpPr>
        <p:spPr>
          <a:xfrm>
            <a:off x="35496" y="774338"/>
            <a:ext cx="8784976" cy="461665"/>
          </a:xfrm>
          <a:prstGeom prst="rect">
            <a:avLst/>
          </a:prstGeom>
        </p:spPr>
        <p:txBody>
          <a:bodyPr wrap="square">
            <a:spAutoFit/>
          </a:bodyPr>
          <a:lstStyle/>
          <a:p>
            <a:r>
              <a:rPr lang="en-US" altLang="zh-CN" sz="1200" b="1" dirty="0">
                <a:latin typeface="微软雅黑" pitchFamily="34" charset="-122"/>
                <a:ea typeface="微软雅黑" pitchFamily="34" charset="-122"/>
                <a:cs typeface="Times New Roman" pitchFamily="18" charset="0"/>
              </a:rPr>
              <a:t>“R-AGNO-RPN: A LIDAR-Camera Region Proposal Deep Network for Resolution-Agnostic Object Detection“</a:t>
            </a:r>
            <a:r>
              <a:rPr lang="zh-CN" altLang="en-US" sz="1200" b="1" dirty="0">
                <a:latin typeface="微软雅黑" pitchFamily="34" charset="-122"/>
                <a:ea typeface="微软雅黑" pitchFamily="34" charset="-122"/>
                <a:cs typeface="Times New Roman" pitchFamily="18" charset="0"/>
              </a:rPr>
              <a:t>， </a:t>
            </a:r>
            <a:r>
              <a:rPr lang="en-US" altLang="zh-CN" sz="1200" b="1" dirty="0">
                <a:latin typeface="微软雅黑" pitchFamily="34" charset="-122"/>
                <a:ea typeface="微软雅黑" pitchFamily="34" charset="-122"/>
                <a:cs typeface="Times New Roman" pitchFamily="18" charset="0"/>
              </a:rPr>
              <a:t>12</a:t>
            </a:r>
            <a:r>
              <a:rPr lang="zh-CN" altLang="en-US" sz="1200" b="1" dirty="0">
                <a:latin typeface="微软雅黑" pitchFamily="34" charset="-122"/>
                <a:ea typeface="微软雅黑" pitchFamily="34" charset="-122"/>
                <a:cs typeface="Times New Roman" pitchFamily="18" charset="0"/>
              </a:rPr>
              <a:t>，</a:t>
            </a:r>
            <a:r>
              <a:rPr lang="en-US" altLang="zh-CN" sz="1200" b="1" dirty="0">
                <a:latin typeface="微软雅黑" pitchFamily="34" charset="-122"/>
                <a:ea typeface="微软雅黑" pitchFamily="34" charset="-122"/>
                <a:cs typeface="Times New Roman" pitchFamily="18" charset="0"/>
              </a:rPr>
              <a:t>2020</a:t>
            </a:r>
            <a:r>
              <a:rPr lang="zh-CN" altLang="en-US" sz="1200" b="1" dirty="0">
                <a:latin typeface="微软雅黑" pitchFamily="34" charset="-122"/>
                <a:ea typeface="微软雅黑" pitchFamily="34" charset="-122"/>
                <a:cs typeface="Times New Roman" pitchFamily="18" charset="0"/>
              </a:rPr>
              <a:t>（通过摄像头信息解决低分辨率激光雷达面临的困难，通过在</a:t>
            </a:r>
            <a:r>
              <a:rPr lang="en-US" altLang="zh-CN" sz="1200" b="1" dirty="0">
                <a:latin typeface="微软雅黑" pitchFamily="34" charset="-122"/>
                <a:ea typeface="微软雅黑" pitchFamily="34" charset="-122"/>
                <a:cs typeface="Times New Roman" pitchFamily="18" charset="0"/>
              </a:rPr>
              <a:t>BEV</a:t>
            </a:r>
            <a:r>
              <a:rPr lang="zh-CN" altLang="en-US" sz="1200" b="1" dirty="0">
                <a:latin typeface="微软雅黑" pitchFamily="34" charset="-122"/>
                <a:ea typeface="微软雅黑" pitchFamily="34" charset="-122"/>
                <a:cs typeface="Times New Roman" pitchFamily="18" charset="0"/>
              </a:rPr>
              <a:t>视角下将图像和激光雷达的特征信息进行融合）</a:t>
            </a:r>
          </a:p>
        </p:txBody>
      </p:sp>
      <p:pic>
        <p:nvPicPr>
          <p:cNvPr id="12" name="图片 11">
            <a:extLst>
              <a:ext uri="{FF2B5EF4-FFF2-40B4-BE49-F238E27FC236}">
                <a16:creationId xmlns:a16="http://schemas.microsoft.com/office/drawing/2014/main" id="{0AB59B84-00F4-4FC7-AD38-D3E27737DF3E}"/>
              </a:ext>
            </a:extLst>
          </p:cNvPr>
          <p:cNvPicPr>
            <a:picLocks noChangeAspect="1"/>
          </p:cNvPicPr>
          <p:nvPr/>
        </p:nvPicPr>
        <p:blipFill rotWithShape="1">
          <a:blip r:embed="rId3"/>
          <a:srcRect b="13574"/>
          <a:stretch/>
        </p:blipFill>
        <p:spPr>
          <a:xfrm>
            <a:off x="727439" y="1227463"/>
            <a:ext cx="3240360" cy="1000417"/>
          </a:xfrm>
          <a:prstGeom prst="rect">
            <a:avLst/>
          </a:prstGeom>
        </p:spPr>
      </p:pic>
      <p:pic>
        <p:nvPicPr>
          <p:cNvPr id="13" name="图片 12">
            <a:extLst>
              <a:ext uri="{FF2B5EF4-FFF2-40B4-BE49-F238E27FC236}">
                <a16:creationId xmlns:a16="http://schemas.microsoft.com/office/drawing/2014/main" id="{1666A347-9425-473F-A351-813AA761D29C}"/>
              </a:ext>
            </a:extLst>
          </p:cNvPr>
          <p:cNvPicPr>
            <a:picLocks noChangeAspect="1"/>
          </p:cNvPicPr>
          <p:nvPr/>
        </p:nvPicPr>
        <p:blipFill>
          <a:blip r:embed="rId4"/>
          <a:stretch>
            <a:fillRect/>
          </a:stretch>
        </p:blipFill>
        <p:spPr>
          <a:xfrm>
            <a:off x="4903992" y="1681374"/>
            <a:ext cx="3916480" cy="3032737"/>
          </a:xfrm>
          <a:prstGeom prst="rect">
            <a:avLst/>
          </a:prstGeom>
        </p:spPr>
      </p:pic>
      <p:pic>
        <p:nvPicPr>
          <p:cNvPr id="14" name="图片 13">
            <a:extLst>
              <a:ext uri="{FF2B5EF4-FFF2-40B4-BE49-F238E27FC236}">
                <a16:creationId xmlns:a16="http://schemas.microsoft.com/office/drawing/2014/main" id="{0F1444A9-B92F-481C-84BD-ECF5B97109A9}"/>
              </a:ext>
            </a:extLst>
          </p:cNvPr>
          <p:cNvPicPr>
            <a:picLocks noChangeAspect="1"/>
          </p:cNvPicPr>
          <p:nvPr/>
        </p:nvPicPr>
        <p:blipFill>
          <a:blip r:embed="rId5"/>
          <a:stretch>
            <a:fillRect/>
          </a:stretch>
        </p:blipFill>
        <p:spPr>
          <a:xfrm>
            <a:off x="727439" y="4175391"/>
            <a:ext cx="3240360" cy="993975"/>
          </a:xfrm>
          <a:prstGeom prst="rect">
            <a:avLst/>
          </a:prstGeom>
        </p:spPr>
      </p:pic>
      <p:pic>
        <p:nvPicPr>
          <p:cNvPr id="17" name="图片 16">
            <a:extLst>
              <a:ext uri="{FF2B5EF4-FFF2-40B4-BE49-F238E27FC236}">
                <a16:creationId xmlns:a16="http://schemas.microsoft.com/office/drawing/2014/main" id="{6EAE87AD-859C-446B-AA59-F841C00EC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84" y="2220070"/>
            <a:ext cx="4584624" cy="1955347"/>
          </a:xfrm>
          <a:prstGeom prst="rect">
            <a:avLst/>
          </a:prstGeom>
        </p:spPr>
      </p:pic>
    </p:spTree>
    <p:extLst>
      <p:ext uri="{BB962C8B-B14F-4D97-AF65-F5344CB8AC3E}">
        <p14:creationId xmlns:p14="http://schemas.microsoft.com/office/powerpoint/2010/main" val="211391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507"/>
            <a:ext cx="9144000" cy="470297"/>
          </a:xfrm>
          <a:prstGeom prst="rect">
            <a:avLst/>
          </a:prstGeom>
          <a:pattFill prst="dkUpDiag">
            <a:fgClr>
              <a:schemeClr val="tx1">
                <a:lumMod val="65000"/>
                <a:lumOff val="35000"/>
              </a:schemeClr>
            </a:fgClr>
            <a:bgClr>
              <a:schemeClr val="tx1">
                <a:lumMod val="95000"/>
                <a:lumOff val="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矩形 8"/>
          <p:cNvSpPr/>
          <p:nvPr/>
        </p:nvSpPr>
        <p:spPr>
          <a:xfrm>
            <a:off x="0" y="464792"/>
            <a:ext cx="9144000" cy="810815"/>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圆角矩形 18"/>
          <p:cNvSpPr/>
          <p:nvPr/>
        </p:nvSpPr>
        <p:spPr>
          <a:xfrm>
            <a:off x="2654787" y="2355726"/>
            <a:ext cx="3834426" cy="1368152"/>
          </a:xfrm>
          <a:prstGeom prst="roundRect">
            <a:avLst>
              <a:gd name="adj" fmla="val 2910"/>
            </a:avLst>
          </a:prstGeom>
          <a:solidFill>
            <a:srgbClr val="002B9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三、发展趋势和主要挑战</a:t>
            </a:r>
            <a:endPar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16292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30253E-EC5D-4530-8178-5E80E66857A8}"/>
              </a:ext>
            </a:extLst>
          </p:cNvPr>
          <p:cNvSpPr>
            <a:spLocks noGrp="1"/>
          </p:cNvSpPr>
          <p:nvPr>
            <p:ph type="sldNum" sz="quarter" idx="12"/>
          </p:nvPr>
        </p:nvSpPr>
        <p:spPr/>
        <p:txBody>
          <a:bodyPr/>
          <a:lstStyle/>
          <a:p>
            <a:pPr>
              <a:defRPr/>
            </a:pPr>
            <a:fld id="{0C7F50D3-CA33-456A-9100-C983F6607A4B}" type="slidenum">
              <a:rPr lang="zh-CN" altLang="en-US" smtClean="0"/>
              <a:t>14</a:t>
            </a:fld>
            <a:endParaRPr lang="zh-CN" altLang="en-US"/>
          </a:p>
        </p:txBody>
      </p:sp>
      <p:sp>
        <p:nvSpPr>
          <p:cNvPr id="3" name="矩形 1">
            <a:extLst>
              <a:ext uri="{FF2B5EF4-FFF2-40B4-BE49-F238E27FC236}">
                <a16:creationId xmlns:a16="http://schemas.microsoft.com/office/drawing/2014/main" id="{90C1BCEC-757F-40D0-BB3C-004C8151762A}"/>
              </a:ext>
            </a:extLst>
          </p:cNvPr>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2">
            <a:extLst>
              <a:ext uri="{FF2B5EF4-FFF2-40B4-BE49-F238E27FC236}">
                <a16:creationId xmlns:a16="http://schemas.microsoft.com/office/drawing/2014/main" id="{7348D7C0-4072-4B04-A4EC-BCD880FDA1BF}"/>
              </a:ext>
            </a:extLst>
          </p:cNvPr>
          <p:cNvSpPr/>
          <p:nvPr/>
        </p:nvSpPr>
        <p:spPr>
          <a:xfrm>
            <a:off x="0" y="165101"/>
            <a:ext cx="2987824"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5" name="TextBox 15">
            <a:extLst>
              <a:ext uri="{FF2B5EF4-FFF2-40B4-BE49-F238E27FC236}">
                <a16:creationId xmlns:a16="http://schemas.microsoft.com/office/drawing/2014/main" id="{F9745CD8-31AF-4D04-B289-9A8C0DA1FB92}"/>
              </a:ext>
            </a:extLst>
          </p:cNvPr>
          <p:cNvSpPr txBox="1">
            <a:spLocks noChangeArrowheads="1"/>
          </p:cNvSpPr>
          <p:nvPr/>
        </p:nvSpPr>
        <p:spPr bwMode="auto">
          <a:xfrm>
            <a:off x="173496" y="177438"/>
            <a:ext cx="2814328"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发展趋势 </a:t>
            </a:r>
            <a:r>
              <a:rPr lang="en-US" altLang="zh-CN" sz="2000" b="1" dirty="0">
                <a:solidFill>
                  <a:schemeClr val="bg1"/>
                </a:solidFill>
                <a:latin typeface="微软雅黑" panose="020B0503020204020204" pitchFamily="34" charset="-122"/>
                <a:ea typeface="微软雅黑" panose="020B0503020204020204" pitchFamily="34" charset="-122"/>
              </a:rPr>
              <a:t>&amp; </a:t>
            </a:r>
            <a:r>
              <a:rPr lang="zh-CN" altLang="en-US" sz="2000" b="1" dirty="0">
                <a:solidFill>
                  <a:schemeClr val="bg1"/>
                </a:solidFill>
                <a:latin typeface="微软雅黑" panose="020B0503020204020204" pitchFamily="34" charset="-122"/>
                <a:ea typeface="微软雅黑" panose="020B0503020204020204" pitchFamily="34" charset="-122"/>
              </a:rPr>
              <a:t>主要挑战</a:t>
            </a:r>
          </a:p>
        </p:txBody>
      </p:sp>
      <p:sp>
        <p:nvSpPr>
          <p:cNvPr id="7" name="文本框 6">
            <a:extLst>
              <a:ext uri="{FF2B5EF4-FFF2-40B4-BE49-F238E27FC236}">
                <a16:creationId xmlns:a16="http://schemas.microsoft.com/office/drawing/2014/main" id="{9259EAF1-9908-40C6-A3D6-759DAD46D069}"/>
              </a:ext>
            </a:extLst>
          </p:cNvPr>
          <p:cNvSpPr txBox="1"/>
          <p:nvPr/>
        </p:nvSpPr>
        <p:spPr>
          <a:xfrm>
            <a:off x="173496" y="907779"/>
            <a:ext cx="8646976" cy="510101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zh-CN" altLang="en-US" sz="1500" b="1" dirty="0">
                <a:latin typeface="微软雅黑" pitchFamily="34" charset="-122"/>
                <a:ea typeface="微软雅黑" pitchFamily="34" charset="-122"/>
                <a:cs typeface="Times New Roman" pitchFamily="18" charset="0"/>
              </a:rPr>
              <a:t>趋势一：多传感器融合</a:t>
            </a:r>
            <a:r>
              <a:rPr lang="zh-CN" altLang="zh-CN" sz="1500" b="1" dirty="0">
                <a:latin typeface="微软雅黑" pitchFamily="34" charset="-122"/>
                <a:ea typeface="微软雅黑" pitchFamily="34" charset="-122"/>
                <a:cs typeface="Times New Roman" pitchFamily="18" charset="0"/>
              </a:rPr>
              <a:t>为运动物体检测提供可靠的信息支持</a:t>
            </a:r>
            <a:endParaRPr lang="en-US" altLang="zh-CN" sz="1500" b="1" dirty="0">
              <a:latin typeface="微软雅黑" pitchFamily="34" charset="-122"/>
              <a:ea typeface="微软雅黑" pitchFamily="34" charset="-122"/>
              <a:cs typeface="Times New Roman" pitchFamily="18" charset="0"/>
            </a:endParaRPr>
          </a:p>
          <a:p>
            <a:pPr marL="285750" indent="-285750">
              <a:lnSpc>
                <a:spcPct val="200000"/>
              </a:lnSpc>
              <a:buFont typeface="Wingdings" panose="05000000000000000000" pitchFamily="2" charset="2"/>
              <a:buChar char="ü"/>
            </a:pPr>
            <a:r>
              <a:rPr lang="zh-CN" altLang="en-US" sz="1500" b="1" dirty="0">
                <a:latin typeface="微软雅黑" pitchFamily="34" charset="-122"/>
                <a:ea typeface="微软雅黑" pitchFamily="34" charset="-122"/>
                <a:cs typeface="Times New Roman" pitchFamily="18" charset="0"/>
              </a:rPr>
              <a:t>趋势二：深度学习</a:t>
            </a:r>
            <a:r>
              <a:rPr lang="zh-CN" altLang="zh-CN" sz="1500" b="1" dirty="0">
                <a:latin typeface="微软雅黑" pitchFamily="34" charset="-122"/>
                <a:ea typeface="微软雅黑" pitchFamily="34" charset="-122"/>
                <a:cs typeface="Times New Roman" pitchFamily="18" charset="0"/>
              </a:rPr>
              <a:t>为运动物体检测开辟新的方向</a:t>
            </a:r>
            <a:endParaRPr lang="en-US" altLang="zh-CN" sz="1500" b="1" dirty="0">
              <a:latin typeface="微软雅黑" pitchFamily="34" charset="-122"/>
              <a:ea typeface="微软雅黑" pitchFamily="34" charset="-122"/>
              <a:cs typeface="Times New Roman" pitchFamily="18" charset="0"/>
            </a:endParaRPr>
          </a:p>
          <a:p>
            <a:pPr>
              <a:lnSpc>
                <a:spcPct val="200000"/>
              </a:lnSpc>
            </a:pPr>
            <a:endParaRPr lang="en-US" altLang="zh-CN" sz="1500" b="1" dirty="0">
              <a:latin typeface="微软雅黑" pitchFamily="34" charset="-122"/>
              <a:ea typeface="微软雅黑" pitchFamily="34" charset="-122"/>
              <a:cs typeface="Times New Roman" pitchFamily="18" charset="0"/>
            </a:endParaRPr>
          </a:p>
          <a:p>
            <a:pPr marL="285750" indent="-285750">
              <a:lnSpc>
                <a:spcPct val="200000"/>
              </a:lnSpc>
              <a:buFont typeface="Wingdings" panose="05000000000000000000" pitchFamily="2" charset="2"/>
              <a:buChar char="ü"/>
            </a:pPr>
            <a:r>
              <a:rPr lang="zh-CN" altLang="en-US" sz="1500" b="1" dirty="0">
                <a:latin typeface="微软雅黑" pitchFamily="34" charset="-122"/>
                <a:ea typeface="微软雅黑" pitchFamily="34" charset="-122"/>
                <a:cs typeface="Times New Roman" pitchFamily="18" charset="0"/>
              </a:rPr>
              <a:t>挑战一：遮挡、形变、背景杂斑、运动模糊、旋转、尺度变换、超出视野、低分辨率等客观因素</a:t>
            </a:r>
            <a:endParaRPr lang="en-US" altLang="zh-CN" sz="1500" b="1" dirty="0">
              <a:latin typeface="微软雅黑" pitchFamily="34" charset="-122"/>
              <a:ea typeface="微软雅黑" pitchFamily="34" charset="-122"/>
              <a:cs typeface="Times New Roman" pitchFamily="18" charset="0"/>
            </a:endParaRPr>
          </a:p>
          <a:p>
            <a:pPr marL="285750" indent="-285750">
              <a:lnSpc>
                <a:spcPct val="200000"/>
              </a:lnSpc>
              <a:buFont typeface="Wingdings" panose="05000000000000000000" pitchFamily="2" charset="2"/>
              <a:buChar char="ü"/>
            </a:pPr>
            <a:r>
              <a:rPr lang="zh-CN" altLang="en-US" sz="1500" b="1" dirty="0">
                <a:latin typeface="微软雅黑" pitchFamily="34" charset="-122"/>
                <a:ea typeface="微软雅黑" pitchFamily="34" charset="-122"/>
                <a:cs typeface="Times New Roman" pitchFamily="18" charset="0"/>
              </a:rPr>
              <a:t>挑战二：</a:t>
            </a:r>
            <a:r>
              <a:rPr lang="zh-CN" altLang="zh-CN" sz="1500" b="1" dirty="0">
                <a:latin typeface="微软雅黑" pitchFamily="34" charset="-122"/>
                <a:ea typeface="微软雅黑" pitchFamily="34" charset="-122"/>
                <a:cs typeface="Times New Roman" pitchFamily="18" charset="0"/>
              </a:rPr>
              <a:t>多传感器融合算法</a:t>
            </a:r>
            <a:r>
              <a:rPr lang="zh-CN" altLang="en-US" sz="1500" b="1" dirty="0">
                <a:latin typeface="微软雅黑" pitchFamily="34" charset="-122"/>
                <a:ea typeface="微软雅黑" pitchFamily="34" charset="-122"/>
                <a:cs typeface="Times New Roman" pitchFamily="18" charset="0"/>
              </a:rPr>
              <a:t>的优化（有效性、准确性、同步性）</a:t>
            </a:r>
            <a:endParaRPr lang="en-US" altLang="zh-CN" sz="1500" b="1" dirty="0">
              <a:latin typeface="微软雅黑" pitchFamily="34" charset="-122"/>
              <a:ea typeface="微软雅黑" pitchFamily="34" charset="-122"/>
              <a:cs typeface="Times New Roman" pitchFamily="18" charset="0"/>
            </a:endParaRPr>
          </a:p>
          <a:p>
            <a:pPr marL="285750" indent="-285750">
              <a:lnSpc>
                <a:spcPct val="200000"/>
              </a:lnSpc>
              <a:buFont typeface="Wingdings" panose="05000000000000000000" pitchFamily="2" charset="2"/>
              <a:buChar char="ü"/>
            </a:pPr>
            <a:r>
              <a:rPr lang="zh-CN" altLang="en-US" sz="1500" b="1" dirty="0">
                <a:latin typeface="微软雅黑" pitchFamily="34" charset="-122"/>
                <a:ea typeface="微软雅黑" pitchFamily="34" charset="-122"/>
                <a:cs typeface="Times New Roman" pitchFamily="18" charset="0"/>
              </a:rPr>
              <a:t>挑战三：随着深度学习算法的引入，实时目标检测对算力的要求也更上一层楼</a:t>
            </a:r>
            <a:endParaRPr lang="en-US" altLang="zh-CN" sz="1500" b="1" dirty="0">
              <a:latin typeface="微软雅黑" pitchFamily="34" charset="-122"/>
              <a:ea typeface="微软雅黑" pitchFamily="34" charset="-122"/>
              <a:cs typeface="Times New Roman" pitchFamily="18" charset="0"/>
            </a:endParaRPr>
          </a:p>
          <a:p>
            <a:pPr>
              <a:lnSpc>
                <a:spcPct val="200000"/>
              </a:lnSpc>
            </a:pPr>
            <a:endParaRPr lang="en-US" altLang="zh-CN" sz="1500" b="1" dirty="0">
              <a:latin typeface="微软雅黑" pitchFamily="34" charset="-122"/>
              <a:ea typeface="微软雅黑" pitchFamily="34" charset="-122"/>
              <a:cs typeface="Times New Roman" pitchFamily="18" charset="0"/>
            </a:endParaRPr>
          </a:p>
          <a:p>
            <a:pPr>
              <a:lnSpc>
                <a:spcPct val="200000"/>
              </a:lnSpc>
            </a:pPr>
            <a:endParaRPr lang="en-US" altLang="zh-CN" sz="1500" b="1" dirty="0">
              <a:latin typeface="微软雅黑" pitchFamily="34" charset="-122"/>
              <a:ea typeface="微软雅黑" pitchFamily="34" charset="-122"/>
              <a:cs typeface="Times New Roman" pitchFamily="18" charset="0"/>
            </a:endParaRPr>
          </a:p>
          <a:p>
            <a:pPr>
              <a:lnSpc>
                <a:spcPct val="200000"/>
              </a:lnSpc>
            </a:pPr>
            <a:endParaRPr lang="en-US" altLang="zh-CN" sz="1500" b="1" dirty="0">
              <a:latin typeface="微软雅黑" pitchFamily="34" charset="-122"/>
              <a:ea typeface="微软雅黑" pitchFamily="34" charset="-122"/>
              <a:cs typeface="Times New Roman" pitchFamily="18" charset="0"/>
            </a:endParaRPr>
          </a:p>
          <a:p>
            <a:pPr>
              <a:lnSpc>
                <a:spcPct val="200000"/>
              </a:lnSpc>
            </a:pPr>
            <a:endParaRPr lang="zh-CN" altLang="en-US" sz="1500" b="1" dirty="0">
              <a:latin typeface="微软雅黑" pitchFamily="34" charset="-122"/>
              <a:ea typeface="微软雅黑" pitchFamily="34" charset="-122"/>
              <a:cs typeface="Times New Roman" pitchFamily="18" charset="0"/>
            </a:endParaRPr>
          </a:p>
          <a:p>
            <a:pPr>
              <a:lnSpc>
                <a:spcPct val="200000"/>
              </a:lnSpc>
            </a:pPr>
            <a:endParaRPr lang="zh-CN" altLang="en-US" sz="1500" b="1" dirty="0">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2936689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507"/>
            <a:ext cx="9144000" cy="470297"/>
          </a:xfrm>
          <a:prstGeom prst="rect">
            <a:avLst/>
          </a:prstGeom>
          <a:pattFill prst="dkUpDiag">
            <a:fgClr>
              <a:schemeClr val="tx1">
                <a:lumMod val="65000"/>
                <a:lumOff val="35000"/>
              </a:schemeClr>
            </a:fgClr>
            <a:bgClr>
              <a:schemeClr val="tx1">
                <a:lumMod val="95000"/>
                <a:lumOff val="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矩形 8"/>
          <p:cNvSpPr/>
          <p:nvPr/>
        </p:nvSpPr>
        <p:spPr>
          <a:xfrm>
            <a:off x="0" y="464792"/>
            <a:ext cx="9144000" cy="810815"/>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圆角矩形 18"/>
          <p:cNvSpPr/>
          <p:nvPr/>
        </p:nvSpPr>
        <p:spPr>
          <a:xfrm>
            <a:off x="2654787" y="2355726"/>
            <a:ext cx="3834426" cy="1368152"/>
          </a:xfrm>
          <a:prstGeom prst="roundRect">
            <a:avLst>
              <a:gd name="adj" fmla="val 2910"/>
            </a:avLst>
          </a:prstGeom>
          <a:solidFill>
            <a:srgbClr val="002B9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基于视觉的运动物体检测代码实现</a:t>
            </a:r>
            <a:endPar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8512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51605C-2B06-434E-A004-6A1877619770}"/>
              </a:ext>
            </a:extLst>
          </p:cNvPr>
          <p:cNvSpPr>
            <a:spLocks noGrp="1"/>
          </p:cNvSpPr>
          <p:nvPr>
            <p:ph type="sldNum" sz="quarter" idx="12"/>
          </p:nvPr>
        </p:nvSpPr>
        <p:spPr/>
        <p:txBody>
          <a:bodyPr/>
          <a:lstStyle/>
          <a:p>
            <a:pPr>
              <a:defRPr/>
            </a:pPr>
            <a:fld id="{0C7F50D3-CA33-456A-9100-C983F6607A4B}" type="slidenum">
              <a:rPr lang="zh-CN" altLang="en-US" smtClean="0"/>
              <a:t>16</a:t>
            </a:fld>
            <a:endParaRPr lang="zh-CN" altLang="en-US"/>
          </a:p>
        </p:txBody>
      </p:sp>
      <p:pic>
        <p:nvPicPr>
          <p:cNvPr id="4" name="action_detect_result">
            <a:hlinkClick r:id="" action="ppaction://media"/>
            <a:extLst>
              <a:ext uri="{FF2B5EF4-FFF2-40B4-BE49-F238E27FC236}">
                <a16:creationId xmlns:a16="http://schemas.microsoft.com/office/drawing/2014/main" id="{897B8979-E2D7-42C5-B460-BE0E70FAD7A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4554"/>
            <a:ext cx="9108504" cy="6832613"/>
          </a:xfrm>
          <a:prstGeom prst="rect">
            <a:avLst/>
          </a:prstGeom>
        </p:spPr>
      </p:pic>
    </p:spTree>
    <p:extLst>
      <p:ext uri="{BB962C8B-B14F-4D97-AF65-F5344CB8AC3E}">
        <p14:creationId xmlns:p14="http://schemas.microsoft.com/office/powerpoint/2010/main" val="389771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49B1353-E035-464B-B5DB-F66059FBAB5A}"/>
              </a:ext>
            </a:extLst>
          </p:cNvPr>
          <p:cNvSpPr>
            <a:spLocks noGrp="1"/>
          </p:cNvSpPr>
          <p:nvPr>
            <p:ph type="sldNum" sz="quarter" idx="12"/>
          </p:nvPr>
        </p:nvSpPr>
        <p:spPr/>
        <p:txBody>
          <a:bodyPr/>
          <a:lstStyle/>
          <a:p>
            <a:pPr>
              <a:defRPr/>
            </a:pPr>
            <a:fld id="{0C7F50D3-CA33-456A-9100-C983F6607A4B}" type="slidenum">
              <a:rPr lang="zh-CN" altLang="en-US" smtClean="0"/>
              <a:t>17</a:t>
            </a:fld>
            <a:endParaRPr lang="zh-CN" altLang="en-US"/>
          </a:p>
        </p:txBody>
      </p:sp>
      <p:pic>
        <p:nvPicPr>
          <p:cNvPr id="4" name="action_detect_result_cellphone">
            <a:hlinkClick r:id="" action="ppaction://media"/>
            <a:extLst>
              <a:ext uri="{FF2B5EF4-FFF2-40B4-BE49-F238E27FC236}">
                <a16:creationId xmlns:a16="http://schemas.microsoft.com/office/drawing/2014/main" id="{FE9755C6-9CE6-420B-96BF-DB41A5E6D2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58" y="0"/>
            <a:ext cx="9124841" cy="5245595"/>
          </a:xfrm>
          <a:prstGeom prst="rect">
            <a:avLst/>
          </a:prstGeom>
        </p:spPr>
      </p:pic>
    </p:spTree>
    <p:extLst>
      <p:ext uri="{BB962C8B-B14F-4D97-AF65-F5344CB8AC3E}">
        <p14:creationId xmlns:p14="http://schemas.microsoft.com/office/powerpoint/2010/main" val="211609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124149-258B-453E-8C75-BB8407DB2DAD}"/>
              </a:ext>
            </a:extLst>
          </p:cNvPr>
          <p:cNvSpPr>
            <a:spLocks noGrp="1"/>
          </p:cNvSpPr>
          <p:nvPr>
            <p:ph type="sldNum" sz="quarter" idx="12"/>
          </p:nvPr>
        </p:nvSpPr>
        <p:spPr/>
        <p:txBody>
          <a:bodyPr/>
          <a:lstStyle/>
          <a:p>
            <a:pPr>
              <a:defRPr/>
            </a:pPr>
            <a:fld id="{0C7F50D3-CA33-456A-9100-C983F6607A4B}" type="slidenum">
              <a:rPr lang="zh-CN" altLang="en-US" smtClean="0"/>
              <a:t>18</a:t>
            </a:fld>
            <a:endParaRPr lang="zh-CN" altLang="en-US"/>
          </a:p>
        </p:txBody>
      </p:sp>
      <p:pic>
        <p:nvPicPr>
          <p:cNvPr id="4" name="action_detect_result_road">
            <a:hlinkClick r:id="" action="ppaction://media"/>
            <a:extLst>
              <a:ext uri="{FF2B5EF4-FFF2-40B4-BE49-F238E27FC236}">
                <a16:creationId xmlns:a16="http://schemas.microsoft.com/office/drawing/2014/main" id="{46693777-2145-4379-A115-C80ED63806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82" y="0"/>
            <a:ext cx="9129017" cy="5247996"/>
          </a:xfrm>
          <a:prstGeom prst="rect">
            <a:avLst/>
          </a:prstGeom>
        </p:spPr>
      </p:pic>
    </p:spTree>
    <p:extLst>
      <p:ext uri="{BB962C8B-B14F-4D97-AF65-F5344CB8AC3E}">
        <p14:creationId xmlns:p14="http://schemas.microsoft.com/office/powerpoint/2010/main" val="35162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图片 80">
            <a:extLst>
              <a:ext uri="{FF2B5EF4-FFF2-40B4-BE49-F238E27FC236}">
                <a16:creationId xmlns:a16="http://schemas.microsoft.com/office/drawing/2014/main" id="{6ACDB3CF-10C6-4BE3-8800-64A80E63674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b="43881"/>
          <a:stretch/>
        </p:blipFill>
        <p:spPr>
          <a:xfrm>
            <a:off x="10887" y="0"/>
            <a:ext cx="9144000" cy="2895537"/>
          </a:xfrm>
          <a:prstGeom prst="rect">
            <a:avLst/>
          </a:prstGeom>
        </p:spPr>
      </p:pic>
      <p:sp>
        <p:nvSpPr>
          <p:cNvPr id="5" name="矩形 4"/>
          <p:cNvSpPr/>
          <p:nvPr/>
        </p:nvSpPr>
        <p:spPr>
          <a:xfrm>
            <a:off x="0" y="-16197"/>
            <a:ext cx="9144000" cy="2911734"/>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fontAlgn="auto">
              <a:spcBef>
                <a:spcPts val="0"/>
              </a:spcBef>
              <a:spcAft>
                <a:spcPts val="0"/>
              </a:spcAft>
            </a:pPr>
            <a:endParaRPr lang="zh-CN" altLang="en-US" sz="1350">
              <a:solidFill>
                <a:prstClr val="white"/>
              </a:solidFill>
              <a:latin typeface="等线"/>
              <a:ea typeface="等线" panose="02010600030101010101" pitchFamily="2" charset="-122"/>
            </a:endParaRPr>
          </a:p>
        </p:txBody>
      </p:sp>
      <p:sp>
        <p:nvSpPr>
          <p:cNvPr id="19" name="矩形 18"/>
          <p:cNvSpPr/>
          <p:nvPr/>
        </p:nvSpPr>
        <p:spPr>
          <a:xfrm>
            <a:off x="0" y="3995906"/>
            <a:ext cx="5940000" cy="69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zh-CN" altLang="en-US" sz="1350" dirty="0">
              <a:solidFill>
                <a:prstClr val="white"/>
              </a:solidFill>
              <a:latin typeface="等线"/>
              <a:ea typeface="等线" panose="02010600030101010101" pitchFamily="2" charset="-122"/>
            </a:endParaRPr>
          </a:p>
        </p:txBody>
      </p:sp>
      <p:sp>
        <p:nvSpPr>
          <p:cNvPr id="20" name="文本框 19"/>
          <p:cNvSpPr txBox="1"/>
          <p:nvPr/>
        </p:nvSpPr>
        <p:spPr>
          <a:xfrm>
            <a:off x="3329911" y="3291830"/>
            <a:ext cx="4410441" cy="600164"/>
          </a:xfrm>
          <a:prstGeom prst="rect">
            <a:avLst/>
          </a:prstGeom>
          <a:noFill/>
        </p:spPr>
        <p:txBody>
          <a:bodyPr wrap="square" rtlCol="0">
            <a:spAutoFit/>
          </a:bodyPr>
          <a:lstStyle/>
          <a:p>
            <a:pPr algn="ctr" defTabSz="685800" fontAlgn="auto">
              <a:spcBef>
                <a:spcPts val="0"/>
              </a:spcBef>
              <a:spcAft>
                <a:spcPts val="0"/>
              </a:spcAft>
            </a:pPr>
            <a:r>
              <a:rPr lang="zh-CN" altLang="en-US" sz="3300" b="1" kern="100" spc="225" dirty="0">
                <a:solidFill>
                  <a:srgbClr val="002B91"/>
                </a:solidFill>
                <a:latin typeface="Agency FB" panose="020B0503020202020204" pitchFamily="34" charset="0"/>
                <a:ea typeface="微软雅黑" panose="020B0503020204020204" pitchFamily="34" charset="-122"/>
              </a:rPr>
              <a:t>感谢！</a:t>
            </a:r>
          </a:p>
        </p:txBody>
      </p:sp>
      <p:pic>
        <p:nvPicPr>
          <p:cNvPr id="78" name="Picture 2" descr="https://www.tongji.edu.cn/images/logo.png">
            <a:extLst>
              <a:ext uri="{FF2B5EF4-FFF2-40B4-BE49-F238E27FC236}">
                <a16:creationId xmlns:a16="http://schemas.microsoft.com/office/drawing/2014/main" id="{897F6AF9-7A57-4E5B-8F22-9F8A9701E3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72373" y="483359"/>
            <a:ext cx="1843088" cy="61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58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507"/>
            <a:ext cx="9144000" cy="470297"/>
          </a:xfrm>
          <a:prstGeom prst="rect">
            <a:avLst/>
          </a:prstGeom>
          <a:pattFill prst="dkUpDiag">
            <a:fgClr>
              <a:schemeClr val="tx1">
                <a:lumMod val="65000"/>
                <a:lumOff val="35000"/>
              </a:schemeClr>
            </a:fgClr>
            <a:bgClr>
              <a:schemeClr val="tx1">
                <a:lumMod val="95000"/>
                <a:lumOff val="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矩形 8"/>
          <p:cNvSpPr/>
          <p:nvPr/>
        </p:nvSpPr>
        <p:spPr>
          <a:xfrm>
            <a:off x="0" y="464792"/>
            <a:ext cx="9144000" cy="810815"/>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TextBox 10"/>
          <p:cNvSpPr txBox="1"/>
          <p:nvPr/>
        </p:nvSpPr>
        <p:spPr>
          <a:xfrm>
            <a:off x="107504" y="627534"/>
            <a:ext cx="2233285" cy="504056"/>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defPPr>
              <a:defRPr lang="zh-CN"/>
            </a:defPPr>
            <a:lvl1pPr algn="ctr" fontAlgn="auto">
              <a:spcBef>
                <a:spcPts val="0"/>
              </a:spcBef>
              <a:spcAft>
                <a:spcPts val="0"/>
              </a:spcAft>
              <a:defRPr sz="3200" b="1">
                <a:solidFill>
                  <a:schemeClr val="bg1"/>
                </a:solidFill>
                <a:latin typeface="微软雅黑" panose="020B0503020204020204" pitchFamily="34" charset="-122"/>
                <a:ea typeface="微软雅黑" panose="020B0503020204020204" pitchFamily="34" charset="-122"/>
                <a:cs typeface="Microsoft YaHei" charset="-122"/>
              </a:defRPr>
            </a:lvl1pPr>
          </a:lstStyle>
          <a:p>
            <a:r>
              <a:rPr lang="zh-CN" altLang="en-US" sz="2800" dirty="0"/>
              <a:t>汇报提要</a:t>
            </a:r>
          </a:p>
        </p:txBody>
      </p:sp>
      <p:sp>
        <p:nvSpPr>
          <p:cNvPr id="19" name="圆角矩形 18"/>
          <p:cNvSpPr/>
          <p:nvPr/>
        </p:nvSpPr>
        <p:spPr>
          <a:xfrm>
            <a:off x="2987824" y="2067694"/>
            <a:ext cx="5400600" cy="2088232"/>
          </a:xfrm>
          <a:prstGeom prst="roundRect">
            <a:avLst>
              <a:gd name="adj" fmla="val 2910"/>
            </a:avLst>
          </a:prstGeom>
          <a:solidFill>
            <a:srgbClr val="002B9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一、什么是运动物体检测</a:t>
            </a:r>
            <a:endParaRPr lang="en-US" altLang="zh-CN" sz="2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二、不同传感器配置下的运动物体检测方案</a:t>
            </a:r>
            <a:endParaRPr lang="en-US" altLang="zh-CN" sz="2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三、发展趋势和主要挑战</a:t>
            </a:r>
            <a:endParaRPr lang="en-US" altLang="zh-CN" sz="2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四、基于视觉的运动物体检测代码实现</a:t>
            </a:r>
            <a:endParaRPr lang="en-US" altLang="zh-CN" sz="2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5293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pPr>
              <a:defRPr/>
            </a:pPr>
            <a:fld id="{D97A5887-31E0-46E7-931A-4719C884BF64}" type="slidenum">
              <a:rPr lang="zh-CN" altLang="en-US" smtClean="0"/>
              <a:t>20</a:t>
            </a:fld>
            <a:endParaRPr lang="zh-CN" altLang="en-US"/>
          </a:p>
        </p:txBody>
      </p:sp>
      <p:sp>
        <p:nvSpPr>
          <p:cNvPr id="14" name="矩形 1"/>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2"/>
          <p:cNvSpPr/>
          <p:nvPr/>
        </p:nvSpPr>
        <p:spPr>
          <a:xfrm>
            <a:off x="0" y="165101"/>
            <a:ext cx="1547664"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16" name="TextBox 15"/>
          <p:cNvSpPr txBox="1">
            <a:spLocks noChangeArrowheads="1"/>
          </p:cNvSpPr>
          <p:nvPr/>
        </p:nvSpPr>
        <p:spPr bwMode="auto">
          <a:xfrm>
            <a:off x="173496" y="177438"/>
            <a:ext cx="4320480"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人员分工</a:t>
            </a:r>
          </a:p>
        </p:txBody>
      </p:sp>
      <p:sp>
        <p:nvSpPr>
          <p:cNvPr id="6" name="矩形 5">
            <a:extLst>
              <a:ext uri="{FF2B5EF4-FFF2-40B4-BE49-F238E27FC236}">
                <a16:creationId xmlns:a16="http://schemas.microsoft.com/office/drawing/2014/main" id="{3A4DA144-EFD7-4FF6-A7D5-B3517BFF6058}"/>
              </a:ext>
            </a:extLst>
          </p:cNvPr>
          <p:cNvSpPr/>
          <p:nvPr/>
        </p:nvSpPr>
        <p:spPr>
          <a:xfrm>
            <a:off x="323528" y="843558"/>
            <a:ext cx="8352928" cy="5078313"/>
          </a:xfrm>
          <a:prstGeom prst="rect">
            <a:avLst/>
          </a:prstGeom>
        </p:spPr>
        <p:txBody>
          <a:bodyPr wrap="square">
            <a:spAutoFit/>
          </a:bodyPr>
          <a:lstStyle/>
          <a:p>
            <a:pPr marL="515926" indent="-342891" algn="just">
              <a:buClr>
                <a:schemeClr val="tx1"/>
              </a:buClr>
              <a:buSzPct val="100000"/>
              <a:buFont typeface="Wingdings" panose="05000000000000000000" pitchFamily="2" charset="2"/>
              <a:buChar char="q"/>
            </a:pPr>
            <a:r>
              <a:rPr lang="zh-CN" altLang="en-US" sz="1200" b="1" dirty="0">
                <a:solidFill>
                  <a:srgbClr val="002B91"/>
                </a:solidFill>
                <a:latin typeface="微软雅黑" pitchFamily="34" charset="-122"/>
                <a:ea typeface="微软雅黑" pitchFamily="34" charset="-122"/>
                <a:cs typeface="Times New Roman" pitchFamily="18" charset="0"/>
              </a:rPr>
              <a:t>组长：</a:t>
            </a:r>
            <a:endParaRPr lang="en-US" altLang="zh-CN" sz="1200" b="1" dirty="0">
              <a:solidFill>
                <a:srgbClr val="002B91"/>
              </a:solidFill>
              <a:latin typeface="微软雅黑" pitchFamily="34" charset="-122"/>
              <a:ea typeface="微软雅黑" pitchFamily="34" charset="-122"/>
              <a:cs typeface="Times New Roman" pitchFamily="18" charset="0"/>
            </a:endParaRPr>
          </a:p>
          <a:p>
            <a:pPr marL="973126" lvl="1" indent="-342891" algn="just">
              <a:buClr>
                <a:schemeClr val="tx1"/>
              </a:buClr>
              <a:buSzPct val="100000"/>
              <a:buFont typeface="Wingdings" panose="05000000000000000000" pitchFamily="2" charset="2"/>
              <a:buChar char="p"/>
            </a:pPr>
            <a:r>
              <a:rPr lang="zh-CN" altLang="en-US" sz="1200" b="1" dirty="0">
                <a:solidFill>
                  <a:srgbClr val="002B91"/>
                </a:solidFill>
                <a:latin typeface="微软雅黑" pitchFamily="34" charset="-122"/>
                <a:ea typeface="微软雅黑" pitchFamily="34" charset="-122"/>
                <a:cs typeface="Times New Roman" pitchFamily="18" charset="0"/>
              </a:rPr>
              <a:t>贾林轩</a:t>
            </a:r>
            <a:r>
              <a:rPr lang="en-US" altLang="zh-CN" sz="1200" b="1" dirty="0">
                <a:solidFill>
                  <a:srgbClr val="002B91"/>
                </a:solidFill>
                <a:latin typeface="微软雅黑" pitchFamily="34" charset="-122"/>
                <a:ea typeface="微软雅黑" pitchFamily="34" charset="-122"/>
                <a:cs typeface="Times New Roman" pitchFamily="18" charset="0"/>
              </a:rPr>
              <a:t>1853688</a:t>
            </a:r>
            <a:r>
              <a:rPr lang="zh-CN" altLang="en-US" sz="1200" b="1" dirty="0">
                <a:solidFill>
                  <a:srgbClr val="002B91"/>
                </a:solidFill>
                <a:latin typeface="微软雅黑" pitchFamily="34" charset="-122"/>
                <a:ea typeface="微软雅黑" pitchFamily="34" charset="-122"/>
                <a:cs typeface="Times New Roman" pitchFamily="18" charset="0"/>
              </a:rPr>
              <a:t>：</a:t>
            </a:r>
            <a:r>
              <a:rPr lang="en-US" altLang="zh-CN" sz="1200" b="1" dirty="0">
                <a:solidFill>
                  <a:srgbClr val="002B91"/>
                </a:solidFill>
                <a:latin typeface="微软雅黑" pitchFamily="34" charset="-122"/>
                <a:ea typeface="微软雅黑" pitchFamily="34" charset="-122"/>
                <a:cs typeface="Times New Roman" pitchFamily="18" charset="0"/>
              </a:rPr>
              <a:t>21%</a:t>
            </a: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负责前期调研，负责统筹进度及内容方向；</a:t>
            </a: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参与论文撰写，参与</a:t>
            </a:r>
            <a:r>
              <a:rPr lang="en-US" altLang="zh-CN" sz="1200" b="1" dirty="0">
                <a:latin typeface="微软雅黑" pitchFamily="34" charset="-122"/>
                <a:ea typeface="微软雅黑" pitchFamily="34" charset="-122"/>
                <a:cs typeface="Times New Roman" pitchFamily="18" charset="0"/>
              </a:rPr>
              <a:t>Demo</a:t>
            </a:r>
            <a:r>
              <a:rPr lang="zh-CN" altLang="en-US" sz="1200" b="1" dirty="0">
                <a:latin typeface="微软雅黑" pitchFamily="34" charset="-122"/>
                <a:ea typeface="微软雅黑" pitchFamily="34" charset="-122"/>
                <a:cs typeface="Times New Roman" pitchFamily="18" charset="0"/>
              </a:rPr>
              <a:t>制作</a:t>
            </a: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制作汇报</a:t>
            </a:r>
            <a:r>
              <a:rPr lang="en-US" altLang="zh-CN" sz="1200" b="1" dirty="0">
                <a:latin typeface="微软雅黑" pitchFamily="34" charset="-122"/>
                <a:ea typeface="微软雅黑" pitchFamily="34" charset="-122"/>
                <a:cs typeface="Times New Roman" pitchFamily="18" charset="0"/>
              </a:rPr>
              <a:t>PPT</a:t>
            </a:r>
            <a:r>
              <a:rPr lang="zh-CN" altLang="en-US" sz="1200" b="1" dirty="0">
                <a:latin typeface="微软雅黑" pitchFamily="34" charset="-122"/>
                <a:ea typeface="微软雅黑" pitchFamily="34" charset="-122"/>
                <a:cs typeface="Times New Roman" pitchFamily="18" charset="0"/>
              </a:rPr>
              <a:t>并进行汇报</a:t>
            </a:r>
            <a:endParaRPr lang="en-US" altLang="zh-CN" sz="1200" b="1" dirty="0">
              <a:latin typeface="微软雅黑" pitchFamily="34" charset="-122"/>
              <a:ea typeface="微软雅黑" pitchFamily="34" charset="-122"/>
              <a:cs typeface="Times New Roman" pitchFamily="18" charset="0"/>
            </a:endParaRPr>
          </a:p>
          <a:p>
            <a:pPr marL="515926" indent="-342891" algn="just">
              <a:buClr>
                <a:schemeClr val="tx1"/>
              </a:buClr>
              <a:buSzPct val="100000"/>
              <a:buFont typeface="Wingdings" panose="05000000000000000000" pitchFamily="2" charset="2"/>
              <a:buChar char="q"/>
            </a:pPr>
            <a:r>
              <a:rPr lang="zh-CN" altLang="en-US" sz="1200" b="1" dirty="0">
                <a:solidFill>
                  <a:srgbClr val="002B91"/>
                </a:solidFill>
                <a:latin typeface="微软雅黑" pitchFamily="34" charset="-122"/>
                <a:ea typeface="微软雅黑" pitchFamily="34" charset="-122"/>
                <a:cs typeface="Times New Roman" pitchFamily="18" charset="0"/>
              </a:rPr>
              <a:t>组员：</a:t>
            </a:r>
            <a:endParaRPr lang="en-US" altLang="zh-CN" sz="1200" b="1" dirty="0">
              <a:solidFill>
                <a:srgbClr val="002B91"/>
              </a:solidFill>
              <a:latin typeface="微软雅黑" pitchFamily="34" charset="-122"/>
              <a:ea typeface="微软雅黑" pitchFamily="34" charset="-122"/>
              <a:cs typeface="Times New Roman" pitchFamily="18" charset="0"/>
            </a:endParaRPr>
          </a:p>
          <a:p>
            <a:pPr marL="973126" lvl="1" indent="-342891" algn="just">
              <a:buClr>
                <a:schemeClr val="tx1"/>
              </a:buClr>
              <a:buSzPct val="100000"/>
              <a:buFont typeface="Wingdings" panose="05000000000000000000" pitchFamily="2" charset="2"/>
              <a:buChar char="p"/>
            </a:pPr>
            <a:r>
              <a:rPr lang="zh-CN" altLang="en-US" sz="1200" b="1" dirty="0">
                <a:solidFill>
                  <a:srgbClr val="002B91"/>
                </a:solidFill>
                <a:latin typeface="微软雅黑" pitchFamily="34" charset="-122"/>
                <a:ea typeface="微软雅黑" pitchFamily="34" charset="-122"/>
                <a:cs typeface="Times New Roman" pitchFamily="18" charset="0"/>
              </a:rPr>
              <a:t>白玉龙</a:t>
            </a:r>
            <a:r>
              <a:rPr lang="en-US" altLang="zh-CN" sz="1200" b="1" dirty="0">
                <a:solidFill>
                  <a:srgbClr val="002B91"/>
                </a:solidFill>
                <a:latin typeface="微软雅黑" pitchFamily="34" charset="-122"/>
                <a:ea typeface="微软雅黑" pitchFamily="34" charset="-122"/>
                <a:cs typeface="Times New Roman" pitchFamily="18" charset="0"/>
              </a:rPr>
              <a:t>1853499</a:t>
            </a:r>
            <a:r>
              <a:rPr lang="zh-CN" altLang="en-US" sz="1200" b="1" dirty="0">
                <a:solidFill>
                  <a:srgbClr val="002B91"/>
                </a:solidFill>
                <a:latin typeface="微软雅黑" pitchFamily="34" charset="-122"/>
                <a:ea typeface="微软雅黑" pitchFamily="34" charset="-122"/>
                <a:cs typeface="Times New Roman" pitchFamily="18" charset="0"/>
              </a:rPr>
              <a:t>：</a:t>
            </a:r>
            <a:r>
              <a:rPr lang="en-US" altLang="zh-CN" sz="1200" b="1" dirty="0">
                <a:solidFill>
                  <a:srgbClr val="002B91"/>
                </a:solidFill>
                <a:latin typeface="微软雅黑" pitchFamily="34" charset="-122"/>
                <a:ea typeface="微软雅黑" pitchFamily="34" charset="-122"/>
                <a:cs typeface="Times New Roman" pitchFamily="18" charset="0"/>
              </a:rPr>
              <a:t>21%</a:t>
            </a: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参与前期调研，参与统筹进度及内容方向</a:t>
            </a: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参与论文撰写，参与</a:t>
            </a:r>
            <a:r>
              <a:rPr lang="en-US" altLang="zh-CN" sz="1200" b="1" dirty="0">
                <a:latin typeface="微软雅黑" pitchFamily="34" charset="-122"/>
                <a:ea typeface="微软雅黑" pitchFamily="34" charset="-122"/>
                <a:cs typeface="Times New Roman" pitchFamily="18" charset="0"/>
              </a:rPr>
              <a:t>Demo</a:t>
            </a:r>
            <a:r>
              <a:rPr lang="zh-CN" altLang="en-US" sz="1200" b="1" dirty="0">
                <a:latin typeface="微软雅黑" pitchFamily="34" charset="-122"/>
                <a:ea typeface="微软雅黑" pitchFamily="34" charset="-122"/>
                <a:cs typeface="Times New Roman" pitchFamily="18" charset="0"/>
              </a:rPr>
              <a:t>制作</a:t>
            </a: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主要把控论文写作进度及方向并及时进行修改</a:t>
            </a:r>
            <a:endParaRPr lang="en-US" altLang="zh-CN" sz="1200" b="1" dirty="0">
              <a:latin typeface="微软雅黑" pitchFamily="34" charset="-122"/>
              <a:ea typeface="微软雅黑" pitchFamily="34" charset="-122"/>
              <a:cs typeface="Times New Roman" pitchFamily="18" charset="0"/>
            </a:endParaRPr>
          </a:p>
          <a:p>
            <a:pPr marL="973126" lvl="1" indent="-342891" algn="just">
              <a:buClr>
                <a:schemeClr val="tx1"/>
              </a:buClr>
              <a:buSzPct val="100000"/>
              <a:buFont typeface="Wingdings" panose="05000000000000000000" pitchFamily="2" charset="2"/>
              <a:buChar char="p"/>
            </a:pPr>
            <a:r>
              <a:rPr lang="zh-CN" altLang="en-US" sz="1200" b="1" dirty="0">
                <a:solidFill>
                  <a:srgbClr val="002B91"/>
                </a:solidFill>
                <a:latin typeface="微软雅黑" pitchFamily="34" charset="-122"/>
                <a:ea typeface="微软雅黑" pitchFamily="34" charset="-122"/>
                <a:cs typeface="Times New Roman" pitchFamily="18" charset="0"/>
              </a:rPr>
              <a:t>周展辉</a:t>
            </a:r>
            <a:r>
              <a:rPr lang="en-US" altLang="zh-CN" sz="1200" b="1" dirty="0">
                <a:solidFill>
                  <a:srgbClr val="002B91"/>
                </a:solidFill>
                <a:latin typeface="微软雅黑" pitchFamily="34" charset="-122"/>
                <a:ea typeface="微软雅黑" pitchFamily="34" charset="-122"/>
                <a:cs typeface="Times New Roman" pitchFamily="18" charset="0"/>
              </a:rPr>
              <a:t>1851154</a:t>
            </a:r>
            <a:r>
              <a:rPr lang="zh-CN" altLang="en-US" sz="1200" b="1" dirty="0">
                <a:solidFill>
                  <a:srgbClr val="002B91"/>
                </a:solidFill>
                <a:latin typeface="微软雅黑" pitchFamily="34" charset="-122"/>
                <a:ea typeface="微软雅黑" pitchFamily="34" charset="-122"/>
                <a:cs typeface="Times New Roman" pitchFamily="18" charset="0"/>
              </a:rPr>
              <a:t>：</a:t>
            </a:r>
            <a:r>
              <a:rPr lang="en-US" altLang="zh-CN" sz="1200" b="1" dirty="0">
                <a:solidFill>
                  <a:srgbClr val="002B91"/>
                </a:solidFill>
                <a:latin typeface="微软雅黑" pitchFamily="34" charset="-122"/>
                <a:ea typeface="微软雅黑" pitchFamily="34" charset="-122"/>
                <a:cs typeface="Times New Roman" pitchFamily="18" charset="0"/>
              </a:rPr>
              <a:t>21%</a:t>
            </a: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参与前期调研，参与统筹进度及内容方向</a:t>
            </a: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参与论文撰写，参与</a:t>
            </a:r>
            <a:r>
              <a:rPr lang="en-US" altLang="zh-CN" sz="1200" b="1" dirty="0">
                <a:latin typeface="微软雅黑" pitchFamily="34" charset="-122"/>
                <a:ea typeface="微软雅黑" pitchFamily="34" charset="-122"/>
                <a:cs typeface="Times New Roman" pitchFamily="18" charset="0"/>
              </a:rPr>
              <a:t>Demo</a:t>
            </a:r>
            <a:r>
              <a:rPr lang="zh-CN" altLang="en-US" sz="1200" b="1" dirty="0">
                <a:latin typeface="微软雅黑" pitchFamily="34" charset="-122"/>
                <a:ea typeface="微软雅黑" pitchFamily="34" charset="-122"/>
                <a:cs typeface="Times New Roman" pitchFamily="18" charset="0"/>
              </a:rPr>
              <a:t>制作</a:t>
            </a: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主要负责统筹安排</a:t>
            </a:r>
            <a:r>
              <a:rPr lang="en-US" altLang="zh-CN" sz="1200" b="1" dirty="0">
                <a:latin typeface="微软雅黑" pitchFamily="34" charset="-122"/>
                <a:ea typeface="微软雅黑" pitchFamily="34" charset="-122"/>
                <a:cs typeface="Times New Roman" pitchFamily="18" charset="0"/>
              </a:rPr>
              <a:t>Demo</a:t>
            </a:r>
            <a:r>
              <a:rPr lang="zh-CN" altLang="en-US" sz="1200" b="1" dirty="0">
                <a:latin typeface="微软雅黑" pitchFamily="34" charset="-122"/>
                <a:ea typeface="微软雅黑" pitchFamily="34" charset="-122"/>
                <a:cs typeface="Times New Roman" pitchFamily="18" charset="0"/>
              </a:rPr>
              <a:t>的制作，及</a:t>
            </a:r>
            <a:r>
              <a:rPr lang="en-US" altLang="zh-CN" sz="1200" b="1" dirty="0">
                <a:latin typeface="微软雅黑" pitchFamily="34" charset="-122"/>
                <a:ea typeface="微软雅黑" pitchFamily="34" charset="-122"/>
                <a:cs typeface="Times New Roman" pitchFamily="18" charset="0"/>
              </a:rPr>
              <a:t>Demo</a:t>
            </a:r>
            <a:r>
              <a:rPr lang="zh-CN" altLang="en-US" sz="1200" b="1" dirty="0">
                <a:latin typeface="微软雅黑" pitchFamily="34" charset="-122"/>
                <a:ea typeface="微软雅黑" pitchFamily="34" charset="-122"/>
                <a:cs typeface="Times New Roman" pitchFamily="18" charset="0"/>
              </a:rPr>
              <a:t>的主要制作</a:t>
            </a:r>
            <a:endParaRPr lang="en-US" altLang="zh-CN" sz="1200" b="1" dirty="0">
              <a:latin typeface="微软雅黑" pitchFamily="34" charset="-122"/>
              <a:ea typeface="微软雅黑" pitchFamily="34" charset="-122"/>
              <a:cs typeface="Times New Roman" pitchFamily="18" charset="0"/>
            </a:endParaRPr>
          </a:p>
          <a:p>
            <a:pPr marL="973126" lvl="1" indent="-342891" algn="just">
              <a:buClr>
                <a:schemeClr val="tx1"/>
              </a:buClr>
              <a:buSzPct val="100000"/>
              <a:buFont typeface="Wingdings" panose="05000000000000000000" pitchFamily="2" charset="2"/>
              <a:buChar char="p"/>
            </a:pPr>
            <a:r>
              <a:rPr lang="zh-CN" altLang="en-US" sz="1200" b="1" dirty="0">
                <a:solidFill>
                  <a:srgbClr val="002B91"/>
                </a:solidFill>
                <a:latin typeface="微软雅黑" pitchFamily="34" charset="-122"/>
                <a:ea typeface="微软雅黑" pitchFamily="34" charset="-122"/>
                <a:cs typeface="Times New Roman" pitchFamily="18" charset="0"/>
              </a:rPr>
              <a:t>郁燕华：</a:t>
            </a:r>
            <a:r>
              <a:rPr lang="en-US" altLang="zh-CN" sz="1200" b="1" dirty="0">
                <a:solidFill>
                  <a:srgbClr val="002B91"/>
                </a:solidFill>
                <a:latin typeface="微软雅黑" pitchFamily="34" charset="-122"/>
                <a:ea typeface="微软雅黑" pitchFamily="34" charset="-122"/>
                <a:cs typeface="Times New Roman" pitchFamily="18" charset="0"/>
              </a:rPr>
              <a:t>19%</a:t>
            </a: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负责并完成了论文主要部分的写作</a:t>
            </a: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中期积极参与调研讨论</a:t>
            </a: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协助指导其他组员的论文写作</a:t>
            </a:r>
            <a:endParaRPr lang="en-US" altLang="zh-CN" sz="1200" b="1" dirty="0">
              <a:latin typeface="微软雅黑" pitchFamily="34" charset="-122"/>
              <a:ea typeface="微软雅黑" pitchFamily="34" charset="-122"/>
              <a:cs typeface="Times New Roman" pitchFamily="18" charset="0"/>
            </a:endParaRPr>
          </a:p>
          <a:p>
            <a:pPr marL="973126" lvl="1" indent="-342891" algn="just">
              <a:buClr>
                <a:schemeClr val="tx1"/>
              </a:buClr>
              <a:buSzPct val="100000"/>
              <a:buFont typeface="Wingdings" panose="05000000000000000000" pitchFamily="2" charset="2"/>
              <a:buChar char="p"/>
            </a:pPr>
            <a:r>
              <a:rPr lang="zh-CN" altLang="en-US" sz="1200" b="1" dirty="0">
                <a:solidFill>
                  <a:srgbClr val="002B91"/>
                </a:solidFill>
                <a:latin typeface="微软雅黑" pitchFamily="34" charset="-122"/>
                <a:ea typeface="微软雅黑" pitchFamily="34" charset="-122"/>
                <a:cs typeface="Times New Roman" pitchFamily="18" charset="0"/>
              </a:rPr>
              <a:t>李恩勇：</a:t>
            </a:r>
            <a:r>
              <a:rPr lang="en-US" altLang="zh-CN" sz="1200" b="1" dirty="0">
                <a:solidFill>
                  <a:srgbClr val="002B91"/>
                </a:solidFill>
                <a:latin typeface="微软雅黑" pitchFamily="34" charset="-122"/>
                <a:ea typeface="微软雅黑" pitchFamily="34" charset="-122"/>
                <a:cs typeface="Times New Roman" pitchFamily="18" charset="0"/>
              </a:rPr>
              <a:t>18%</a:t>
            </a: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负责并完成了论文主要部分的写作</a:t>
            </a: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r>
              <a:rPr lang="zh-CN" altLang="en-US" sz="1200" b="1" dirty="0">
                <a:latin typeface="微软雅黑" pitchFamily="34" charset="-122"/>
                <a:ea typeface="微软雅黑" pitchFamily="34" charset="-122"/>
                <a:cs typeface="Times New Roman" pitchFamily="18" charset="0"/>
              </a:rPr>
              <a:t>中期积极参与调研讨论</a:t>
            </a:r>
            <a:endParaRPr lang="en-US" altLang="zh-CN" sz="1200" b="1" dirty="0">
              <a:latin typeface="微软雅黑" pitchFamily="34" charset="-122"/>
              <a:ea typeface="微软雅黑" pitchFamily="34" charset="-122"/>
              <a:cs typeface="Times New Roman" pitchFamily="18" charset="0"/>
            </a:endParaRPr>
          </a:p>
          <a:p>
            <a:pPr marL="1087435" lvl="2" algn="just">
              <a:buClr>
                <a:schemeClr val="tx1"/>
              </a:buClr>
              <a:buSzPct val="100000"/>
            </a:pPr>
            <a:endParaRPr lang="en-US" altLang="zh-CN" sz="12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endParaRPr lang="en-US" altLang="zh-CN" sz="1200" b="1" dirty="0">
              <a:latin typeface="微软雅黑" pitchFamily="34" charset="-122"/>
              <a:ea typeface="微软雅黑" pitchFamily="34" charset="-122"/>
              <a:cs typeface="Times New Roman" pitchFamily="18" charset="0"/>
            </a:endParaRPr>
          </a:p>
          <a:p>
            <a:pPr marL="1087435" lvl="2" algn="just">
              <a:buClr>
                <a:schemeClr val="tx1"/>
              </a:buClr>
              <a:buSzPct val="100000"/>
            </a:pPr>
            <a:endParaRPr lang="en-US" altLang="zh-CN" sz="1600" b="1" dirty="0">
              <a:latin typeface="微软雅黑" pitchFamily="34" charset="-122"/>
              <a:ea typeface="微软雅黑" pitchFamily="34" charset="-122"/>
              <a:cs typeface="Times New Roman" pitchFamily="18" charset="0"/>
            </a:endParaRPr>
          </a:p>
          <a:p>
            <a:pPr marL="1430326" lvl="2" indent="-342891" algn="just">
              <a:buClr>
                <a:schemeClr val="tx1"/>
              </a:buClr>
              <a:buSzPct val="100000"/>
              <a:buFont typeface="Wingdings" panose="05000000000000000000" pitchFamily="2" charset="2"/>
              <a:buChar char="Ø"/>
            </a:pPr>
            <a:endParaRPr lang="en-US" altLang="zh-CN" sz="1600" b="1" dirty="0">
              <a:latin typeface="微软雅黑" pitchFamily="34" charset="-122"/>
              <a:ea typeface="微软雅黑" pitchFamily="34" charset="-122"/>
              <a:cs typeface="Times New Roman" pitchFamily="18" charset="0"/>
            </a:endParaRPr>
          </a:p>
          <a:p>
            <a:pPr marL="173035" algn="just">
              <a:buClr>
                <a:schemeClr val="tx1"/>
              </a:buClr>
              <a:buSzPct val="100000"/>
            </a:pPr>
            <a:endParaRPr lang="en-US" altLang="zh-CN" sz="1600" b="1" dirty="0">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210594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507"/>
            <a:ext cx="9144000" cy="470297"/>
          </a:xfrm>
          <a:prstGeom prst="rect">
            <a:avLst/>
          </a:prstGeom>
          <a:pattFill prst="dkUpDiag">
            <a:fgClr>
              <a:schemeClr val="tx1">
                <a:lumMod val="65000"/>
                <a:lumOff val="35000"/>
              </a:schemeClr>
            </a:fgClr>
            <a:bgClr>
              <a:schemeClr val="tx1">
                <a:lumMod val="95000"/>
                <a:lumOff val="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矩形 8"/>
          <p:cNvSpPr/>
          <p:nvPr/>
        </p:nvSpPr>
        <p:spPr>
          <a:xfrm>
            <a:off x="0" y="464792"/>
            <a:ext cx="9144000" cy="810815"/>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圆角矩形 18"/>
          <p:cNvSpPr/>
          <p:nvPr/>
        </p:nvSpPr>
        <p:spPr>
          <a:xfrm>
            <a:off x="2375756" y="2211710"/>
            <a:ext cx="4392488" cy="1512168"/>
          </a:xfrm>
          <a:prstGeom prst="roundRect">
            <a:avLst>
              <a:gd name="adj" fmla="val 2910"/>
            </a:avLst>
          </a:prstGeom>
          <a:solidFill>
            <a:srgbClr val="002B9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什么是运动物体检测</a:t>
            </a:r>
            <a:endPar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2918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pPr>
              <a:defRPr/>
            </a:pPr>
            <a:fld id="{D97A5887-31E0-46E7-931A-4719C884BF64}" type="slidenum">
              <a:rPr lang="zh-CN" altLang="en-US" smtClean="0"/>
              <a:t>4</a:t>
            </a:fld>
            <a:endParaRPr lang="zh-CN" altLang="en-US"/>
          </a:p>
        </p:txBody>
      </p:sp>
      <p:sp>
        <p:nvSpPr>
          <p:cNvPr id="14" name="矩形 1"/>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2"/>
          <p:cNvSpPr/>
          <p:nvPr/>
        </p:nvSpPr>
        <p:spPr>
          <a:xfrm>
            <a:off x="0" y="165101"/>
            <a:ext cx="3347864"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16" name="TextBox 15"/>
          <p:cNvSpPr txBox="1">
            <a:spLocks noChangeArrowheads="1"/>
          </p:cNvSpPr>
          <p:nvPr/>
        </p:nvSpPr>
        <p:spPr bwMode="auto">
          <a:xfrm>
            <a:off x="173496" y="177438"/>
            <a:ext cx="4320480"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一、什么是运动物体检测</a:t>
            </a:r>
          </a:p>
        </p:txBody>
      </p:sp>
      <p:sp>
        <p:nvSpPr>
          <p:cNvPr id="17" name="内容占位符 1"/>
          <p:cNvSpPr txBox="1">
            <a:spLocks/>
          </p:cNvSpPr>
          <p:nvPr/>
        </p:nvSpPr>
        <p:spPr bwMode="auto">
          <a:xfrm>
            <a:off x="69826" y="825412"/>
            <a:ext cx="7416824" cy="1067215"/>
          </a:xfrm>
          <a:prstGeom prst="rect">
            <a:avLst/>
          </a:prstGeom>
          <a:noFill/>
          <a:ln w="9525">
            <a:noFill/>
            <a:miter lim="800000"/>
            <a:headEnd/>
            <a:tailEnd/>
          </a:ln>
        </p:spPr>
        <p:txBody>
          <a:bodyPr vert="horz" wrap="square" lIns="68580" tIns="34290" rIns="68580" bIns="34290" numCol="1" anchor="t" anchorCtr="0" compatLnSpc="1">
            <a:prstTxWarp prst="textNoShape">
              <a:avLst/>
            </a:prstTxWarp>
            <a:spAutoFit/>
          </a:bodyPr>
          <a:lstStyle>
            <a:lvl1pPr marL="441325" indent="-268288" algn="l" rtl="0" eaLnBrk="0" fontAlgn="base" hangingPunct="0">
              <a:lnSpc>
                <a:spcPct val="150000"/>
              </a:lnSpc>
              <a:spcBef>
                <a:spcPts val="0"/>
              </a:spcBef>
              <a:spcAft>
                <a:spcPct val="0"/>
              </a:spcAft>
              <a:buClrTx/>
              <a:buSzPct val="60000"/>
              <a:buFont typeface="Wingdings" pitchFamily="2" charset="2"/>
              <a:buChar char="l"/>
              <a:defRPr sz="2400" kern="1200">
                <a:solidFill>
                  <a:schemeClr val="tx1"/>
                </a:solidFill>
                <a:latin typeface="微软雅黑" pitchFamily="34" charset="-122"/>
                <a:ea typeface="微软雅黑" pitchFamily="34" charset="-122"/>
                <a:cs typeface="Times New Roman" pitchFamily="18" charset="0"/>
              </a:defRPr>
            </a:lvl1pPr>
            <a:lvl2pPr marL="725488" indent="-263525" algn="l" defTabSz="898525" rtl="0" eaLnBrk="0" fontAlgn="base" hangingPunct="0">
              <a:lnSpc>
                <a:spcPct val="150000"/>
              </a:lnSpc>
              <a:spcBef>
                <a:spcPts val="0"/>
              </a:spcBef>
              <a:spcAft>
                <a:spcPct val="0"/>
              </a:spcAft>
              <a:buClr>
                <a:srgbClr val="006666"/>
              </a:buClr>
              <a:buSzPct val="80000"/>
              <a:buFont typeface="Wingdings" pitchFamily="2" charset="2"/>
              <a:buChar char="p"/>
              <a:defRPr sz="2000" kern="1200">
                <a:solidFill>
                  <a:srgbClr val="006666"/>
                </a:solidFill>
                <a:latin typeface="微软雅黑" pitchFamily="34" charset="-122"/>
                <a:ea typeface="微软雅黑" pitchFamily="34" charset="-122"/>
                <a:cs typeface="Times New Roman" pitchFamily="18" charset="0"/>
              </a:defRPr>
            </a:lvl2pPr>
            <a:lvl3pPr marL="914400" indent="-182563" algn="l" rtl="0" eaLnBrk="0" fontAlgn="base" hangingPunct="0">
              <a:lnSpc>
                <a:spcPct val="150000"/>
              </a:lnSpc>
              <a:spcBef>
                <a:spcPts val="0"/>
              </a:spcBef>
              <a:spcAft>
                <a:spcPct val="0"/>
              </a:spcAft>
              <a:buClr>
                <a:srgbClr val="006666"/>
              </a:buClr>
              <a:buSzPct val="60000"/>
              <a:buFont typeface="Wingdings" pitchFamily="2" charset="2"/>
              <a:buChar char="p"/>
              <a:defRPr sz="1600" kern="1200">
                <a:solidFill>
                  <a:srgbClr val="006666"/>
                </a:solidFill>
                <a:latin typeface="微软雅黑" pitchFamily="34" charset="-122"/>
                <a:ea typeface="微软雅黑" pitchFamily="34" charset="-122"/>
                <a:cs typeface="Times New Roman" pitchFamily="18" charset="0"/>
              </a:defRPr>
            </a:lvl3pPr>
            <a:lvl4pPr marL="1187450" indent="-182563" algn="l" rtl="0" eaLnBrk="0" fontAlgn="base" hangingPunct="0">
              <a:lnSpc>
                <a:spcPct val="150000"/>
              </a:lnSpc>
              <a:spcBef>
                <a:spcPts val="0"/>
              </a:spcBef>
              <a:spcAft>
                <a:spcPct val="0"/>
              </a:spcAft>
              <a:buClr>
                <a:srgbClr val="BCBFCE"/>
              </a:buClr>
              <a:buSzPct val="60000"/>
              <a:buFont typeface="Wingdings" pitchFamily="2" charset="2"/>
              <a:buChar char=""/>
              <a:defRPr sz="1200" kern="1200">
                <a:solidFill>
                  <a:schemeClr val="tx1"/>
                </a:solidFill>
                <a:latin typeface="微软雅黑" pitchFamily="34" charset="-122"/>
                <a:ea typeface="微软雅黑" pitchFamily="34" charset="-122"/>
                <a:cs typeface="Times New Roman" pitchFamily="18" charset="0"/>
              </a:defRPr>
            </a:lvl4pPr>
            <a:lvl5pPr marL="1462088" indent="-182563" algn="l" rtl="0" eaLnBrk="0" fontAlgn="base" hangingPunct="0">
              <a:lnSpc>
                <a:spcPct val="150000"/>
              </a:lnSpc>
              <a:spcBef>
                <a:spcPts val="0"/>
              </a:spcBef>
              <a:spcAft>
                <a:spcPct val="0"/>
              </a:spcAft>
              <a:buClr>
                <a:srgbClr val="CDD8E3"/>
              </a:buClr>
              <a:buSzPct val="68000"/>
              <a:buFont typeface="Wingdings 2" pitchFamily="18" charset="2"/>
              <a:buChar char=""/>
              <a:defRPr sz="800" kern="1200">
                <a:solidFill>
                  <a:schemeClr val="tx1"/>
                </a:solidFill>
                <a:latin typeface="微软雅黑" pitchFamily="34" charset="-122"/>
                <a:ea typeface="微软雅黑" pitchFamily="34" charset="-122"/>
                <a:cs typeface="Times New Roman" pitchFamily="18" charset="0"/>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515926" indent="-342891" algn="just">
              <a:buClr>
                <a:schemeClr val="tx1"/>
              </a:buClr>
              <a:buSzPct val="100000"/>
              <a:buFont typeface="Wingdings" panose="05000000000000000000" pitchFamily="2" charset="2"/>
              <a:buChar char="q"/>
            </a:pPr>
            <a:r>
              <a:rPr lang="zh-CN" altLang="en-US" sz="1500" b="1" dirty="0">
                <a:solidFill>
                  <a:srgbClr val="002B91"/>
                </a:solidFill>
              </a:rPr>
              <a:t>运动物体检测：</a:t>
            </a:r>
            <a:r>
              <a:rPr lang="zh-CN" altLang="en-US" sz="1500" b="1" dirty="0"/>
              <a:t>静态目标检测</a:t>
            </a:r>
            <a:r>
              <a:rPr lang="en-US" altLang="zh-CN" sz="1500" b="1" dirty="0"/>
              <a:t>+</a:t>
            </a:r>
            <a:r>
              <a:rPr lang="zh-CN" altLang="en-US" sz="1500" b="1" dirty="0"/>
              <a:t>运动状态估计</a:t>
            </a:r>
            <a:endParaRPr lang="en-US" altLang="zh-CN" sz="1500" b="1" dirty="0"/>
          </a:p>
          <a:p>
            <a:pPr marL="742948" lvl="1" indent="-285750" algn="just">
              <a:buClr>
                <a:schemeClr val="tx1"/>
              </a:buClr>
              <a:buSzPct val="100000"/>
              <a:buFont typeface="Wingdings" panose="05000000000000000000" pitchFamily="2" charset="2"/>
              <a:buChar char="Ø"/>
            </a:pPr>
            <a:r>
              <a:rPr lang="zh-CN" altLang="en-US" sz="1500" b="1" dirty="0">
                <a:solidFill>
                  <a:srgbClr val="002B91"/>
                </a:solidFill>
              </a:rPr>
              <a:t>静态目标检测：</a:t>
            </a:r>
            <a:r>
              <a:rPr lang="zh-CN" altLang="en-US" sz="1500" b="1" dirty="0">
                <a:solidFill>
                  <a:schemeClr val="tx1"/>
                </a:solidFill>
              </a:rPr>
              <a:t>对单帧图像进行目标的定位</a:t>
            </a:r>
            <a:r>
              <a:rPr lang="en-US" altLang="zh-CN" sz="1500" b="1" dirty="0">
                <a:solidFill>
                  <a:schemeClr val="tx1"/>
                </a:solidFill>
              </a:rPr>
              <a:t>+</a:t>
            </a:r>
            <a:r>
              <a:rPr lang="zh-CN" altLang="en-US" sz="1500" b="1" dirty="0">
                <a:solidFill>
                  <a:schemeClr val="tx1"/>
                </a:solidFill>
              </a:rPr>
              <a:t>分类</a:t>
            </a:r>
            <a:endParaRPr lang="en-US" altLang="zh-CN" sz="1500" b="1" dirty="0">
              <a:solidFill>
                <a:schemeClr val="tx1"/>
              </a:solidFill>
            </a:endParaRPr>
          </a:p>
          <a:p>
            <a:pPr marL="742948" lvl="1" indent="-285750" algn="just">
              <a:buClr>
                <a:schemeClr val="tx1"/>
              </a:buClr>
              <a:buSzPct val="100000"/>
              <a:buFont typeface="Wingdings" panose="05000000000000000000" pitchFamily="2" charset="2"/>
              <a:buChar char="Ø"/>
            </a:pPr>
            <a:r>
              <a:rPr lang="zh-CN" altLang="en-US" sz="1500" b="1" dirty="0">
                <a:solidFill>
                  <a:srgbClr val="002B91"/>
                </a:solidFill>
              </a:rPr>
              <a:t>运动状态估计：</a:t>
            </a:r>
            <a:r>
              <a:rPr lang="zh-CN" altLang="en-US" sz="1500" b="1" dirty="0">
                <a:solidFill>
                  <a:schemeClr val="tx1"/>
                </a:solidFill>
              </a:rPr>
              <a:t>在帧间判断目标是否运动、运动速度、运动方向等信息的计算</a:t>
            </a:r>
            <a:endParaRPr lang="en-US" altLang="zh-CN" sz="1500" b="1" dirty="0">
              <a:solidFill>
                <a:schemeClr val="tx1"/>
              </a:solidFill>
            </a:endParaRPr>
          </a:p>
        </p:txBody>
      </p:sp>
      <p:pic>
        <p:nvPicPr>
          <p:cNvPr id="10" name="Drawing 1">
            <a:extLst>
              <a:ext uri="{FF2B5EF4-FFF2-40B4-BE49-F238E27FC236}">
                <a16:creationId xmlns:a16="http://schemas.microsoft.com/office/drawing/2014/main" id="{12FAADB4-3C7B-4677-92A8-94663C976D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8550" y="2117620"/>
            <a:ext cx="4335426" cy="2483545"/>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6DCDB2AA-178D-457F-B72B-2FCB66E5832F}"/>
              </a:ext>
            </a:extLst>
          </p:cNvPr>
          <p:cNvSpPr/>
          <p:nvPr/>
        </p:nvSpPr>
        <p:spPr>
          <a:xfrm>
            <a:off x="991060" y="4661107"/>
            <a:ext cx="2685351" cy="323165"/>
          </a:xfrm>
          <a:prstGeom prst="rect">
            <a:avLst/>
          </a:prstGeom>
        </p:spPr>
        <p:txBody>
          <a:bodyPr wrap="none">
            <a:spAutoFit/>
          </a:bodyPr>
          <a:lstStyle/>
          <a:p>
            <a:r>
              <a:rPr lang="zh-CN" altLang="en-US" sz="1500" b="1" dirty="0">
                <a:latin typeface="微软雅黑" pitchFamily="34" charset="-122"/>
                <a:ea typeface="微软雅黑" pitchFamily="34" charset="-122"/>
                <a:cs typeface="Times New Roman" pitchFamily="18" charset="0"/>
              </a:rPr>
              <a:t>基于视觉的静态目标检测方法</a:t>
            </a:r>
          </a:p>
        </p:txBody>
      </p:sp>
      <p:pic>
        <p:nvPicPr>
          <p:cNvPr id="6" name="图片 5">
            <a:extLst>
              <a:ext uri="{FF2B5EF4-FFF2-40B4-BE49-F238E27FC236}">
                <a16:creationId xmlns:a16="http://schemas.microsoft.com/office/drawing/2014/main" id="{82395421-22BF-4BCF-8B52-90BE4425E136}"/>
              </a:ext>
            </a:extLst>
          </p:cNvPr>
          <p:cNvPicPr>
            <a:picLocks noChangeAspect="1"/>
          </p:cNvPicPr>
          <p:nvPr/>
        </p:nvPicPr>
        <p:blipFill>
          <a:blip r:embed="rId4"/>
          <a:stretch>
            <a:fillRect/>
          </a:stretch>
        </p:blipFill>
        <p:spPr>
          <a:xfrm>
            <a:off x="4680200" y="1988989"/>
            <a:ext cx="3662746" cy="2732448"/>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id="{AC1BAACC-BFD4-48A4-9D41-E758AE33A5D9}"/>
              </a:ext>
            </a:extLst>
          </p:cNvPr>
          <p:cNvSpPr/>
          <p:nvPr/>
        </p:nvSpPr>
        <p:spPr>
          <a:xfrm>
            <a:off x="5168897" y="4767263"/>
            <a:ext cx="2685351" cy="323165"/>
          </a:xfrm>
          <a:prstGeom prst="rect">
            <a:avLst/>
          </a:prstGeom>
        </p:spPr>
        <p:txBody>
          <a:bodyPr wrap="none">
            <a:spAutoFit/>
          </a:bodyPr>
          <a:lstStyle/>
          <a:p>
            <a:r>
              <a:rPr lang="zh-CN" altLang="en-US" sz="1500" b="1" dirty="0">
                <a:latin typeface="微软雅黑" pitchFamily="34" charset="-122"/>
                <a:ea typeface="微软雅黑" pitchFamily="34" charset="-122"/>
                <a:cs typeface="Times New Roman" pitchFamily="18" charset="0"/>
              </a:rPr>
              <a:t>基于视觉的运动状态估计方法</a:t>
            </a:r>
          </a:p>
        </p:txBody>
      </p:sp>
      <p:sp>
        <p:nvSpPr>
          <p:cNvPr id="2" name="椭圆 1">
            <a:extLst>
              <a:ext uri="{FF2B5EF4-FFF2-40B4-BE49-F238E27FC236}">
                <a16:creationId xmlns:a16="http://schemas.microsoft.com/office/drawing/2014/main" id="{609C0A74-1D42-4C5D-B186-ABBCCCAC415B}"/>
              </a:ext>
            </a:extLst>
          </p:cNvPr>
          <p:cNvSpPr/>
          <p:nvPr/>
        </p:nvSpPr>
        <p:spPr>
          <a:xfrm>
            <a:off x="7236296" y="229726"/>
            <a:ext cx="1392695" cy="1067215"/>
          </a:xfrm>
          <a:prstGeom prst="ellipse">
            <a:avLst/>
          </a:prstGeom>
          <a:solidFill>
            <a:srgbClr val="002B91"/>
          </a:solidFill>
          <a:ln>
            <a:solidFill>
              <a:srgbClr val="002B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latin typeface="微软雅黑" pitchFamily="34" charset="-122"/>
                <a:ea typeface="微软雅黑" pitchFamily="34" charset="-122"/>
                <a:cs typeface="Times New Roman" pitchFamily="18" charset="0"/>
              </a:rPr>
              <a:t>运动物体检测≠目标跟踪</a:t>
            </a:r>
          </a:p>
        </p:txBody>
      </p:sp>
    </p:spTree>
    <p:extLst>
      <p:ext uri="{BB962C8B-B14F-4D97-AF65-F5344CB8AC3E}">
        <p14:creationId xmlns:p14="http://schemas.microsoft.com/office/powerpoint/2010/main" val="186540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9A4F63C-628F-4F13-BBC5-CF6150EBB383}"/>
              </a:ext>
            </a:extLst>
          </p:cNvPr>
          <p:cNvSpPr>
            <a:spLocks noGrp="1"/>
          </p:cNvSpPr>
          <p:nvPr>
            <p:ph type="sldNum" sz="quarter" idx="12"/>
          </p:nvPr>
        </p:nvSpPr>
        <p:spPr/>
        <p:txBody>
          <a:bodyPr/>
          <a:lstStyle/>
          <a:p>
            <a:pPr>
              <a:defRPr/>
            </a:pPr>
            <a:fld id="{0C7F50D3-CA33-456A-9100-C983F6607A4B}" type="slidenum">
              <a:rPr lang="zh-CN" altLang="en-US" smtClean="0"/>
              <a:t>5</a:t>
            </a:fld>
            <a:endParaRPr lang="zh-CN" altLang="en-US"/>
          </a:p>
        </p:txBody>
      </p:sp>
      <p:sp>
        <p:nvSpPr>
          <p:cNvPr id="3" name="矩形 1">
            <a:extLst>
              <a:ext uri="{FF2B5EF4-FFF2-40B4-BE49-F238E27FC236}">
                <a16:creationId xmlns:a16="http://schemas.microsoft.com/office/drawing/2014/main" id="{B6C67069-0502-48DE-A64A-590DB40FFEDD}"/>
              </a:ext>
            </a:extLst>
          </p:cNvPr>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2">
            <a:extLst>
              <a:ext uri="{FF2B5EF4-FFF2-40B4-BE49-F238E27FC236}">
                <a16:creationId xmlns:a16="http://schemas.microsoft.com/office/drawing/2014/main" id="{AC7700DF-04AF-4982-8535-BFCB62E2B9C6}"/>
              </a:ext>
            </a:extLst>
          </p:cNvPr>
          <p:cNvSpPr/>
          <p:nvPr/>
        </p:nvSpPr>
        <p:spPr>
          <a:xfrm>
            <a:off x="0" y="165101"/>
            <a:ext cx="3347864"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5" name="TextBox 15">
            <a:extLst>
              <a:ext uri="{FF2B5EF4-FFF2-40B4-BE49-F238E27FC236}">
                <a16:creationId xmlns:a16="http://schemas.microsoft.com/office/drawing/2014/main" id="{28EDB1C6-AA10-4CA3-970C-8853BFA4521E}"/>
              </a:ext>
            </a:extLst>
          </p:cNvPr>
          <p:cNvSpPr txBox="1">
            <a:spLocks noChangeArrowheads="1"/>
          </p:cNvSpPr>
          <p:nvPr/>
        </p:nvSpPr>
        <p:spPr bwMode="auto">
          <a:xfrm>
            <a:off x="173496" y="177438"/>
            <a:ext cx="4320480"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一、什么是运动物体检测</a:t>
            </a:r>
          </a:p>
        </p:txBody>
      </p:sp>
      <p:sp>
        <p:nvSpPr>
          <p:cNvPr id="6" name="矩形: 圆角 5">
            <a:extLst>
              <a:ext uri="{FF2B5EF4-FFF2-40B4-BE49-F238E27FC236}">
                <a16:creationId xmlns:a16="http://schemas.microsoft.com/office/drawing/2014/main" id="{9BABD653-C5A4-42A3-BA41-C4298734DB78}"/>
              </a:ext>
            </a:extLst>
          </p:cNvPr>
          <p:cNvSpPr/>
          <p:nvPr/>
        </p:nvSpPr>
        <p:spPr>
          <a:xfrm>
            <a:off x="3347864" y="941331"/>
            <a:ext cx="1872208" cy="720080"/>
          </a:xfrm>
          <a:prstGeom prst="roundRect">
            <a:avLst/>
          </a:prstGeom>
          <a:solidFill>
            <a:srgbClr val="002B91"/>
          </a:solidFill>
          <a:ln>
            <a:solidFill>
              <a:srgbClr val="002B9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感知任务</a:t>
            </a:r>
          </a:p>
        </p:txBody>
      </p:sp>
      <p:cxnSp>
        <p:nvCxnSpPr>
          <p:cNvPr id="8" name="直接连接符 7">
            <a:extLst>
              <a:ext uri="{FF2B5EF4-FFF2-40B4-BE49-F238E27FC236}">
                <a16:creationId xmlns:a16="http://schemas.microsoft.com/office/drawing/2014/main" id="{18E5B75A-5DD1-4184-A5FA-2D7C5BE8A28C}"/>
              </a:ext>
            </a:extLst>
          </p:cNvPr>
          <p:cNvCxnSpPr/>
          <p:nvPr/>
        </p:nvCxnSpPr>
        <p:spPr>
          <a:xfrm flipH="1">
            <a:off x="1691273" y="1779662"/>
            <a:ext cx="1512168" cy="792088"/>
          </a:xfrm>
          <a:prstGeom prst="line">
            <a:avLst/>
          </a:prstGeom>
          <a:ln w="38100">
            <a:solidFill>
              <a:srgbClr val="002B9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743E586-0FCB-46BD-A97C-0D9069D0C04C}"/>
              </a:ext>
            </a:extLst>
          </p:cNvPr>
          <p:cNvCxnSpPr>
            <a:cxnSpLocks/>
          </p:cNvCxnSpPr>
          <p:nvPr/>
        </p:nvCxnSpPr>
        <p:spPr>
          <a:xfrm>
            <a:off x="5364088" y="1791273"/>
            <a:ext cx="1503176" cy="792088"/>
          </a:xfrm>
          <a:prstGeom prst="line">
            <a:avLst/>
          </a:prstGeom>
          <a:ln w="38100">
            <a:solidFill>
              <a:srgbClr val="002B9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E4B4A2D3-D194-4C49-A60D-E1BD1DBA7F9F}"/>
              </a:ext>
            </a:extLst>
          </p:cNvPr>
          <p:cNvSpPr/>
          <p:nvPr/>
        </p:nvSpPr>
        <p:spPr>
          <a:xfrm>
            <a:off x="467544" y="2869331"/>
            <a:ext cx="1680906" cy="720080"/>
          </a:xfrm>
          <a:prstGeom prst="roundRect">
            <a:avLst/>
          </a:prstGeom>
          <a:solidFill>
            <a:srgbClr val="002B91"/>
          </a:solidFill>
          <a:ln>
            <a:solidFill>
              <a:srgbClr val="002B9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多种传感器数据获取</a:t>
            </a:r>
          </a:p>
        </p:txBody>
      </p:sp>
      <p:cxnSp>
        <p:nvCxnSpPr>
          <p:cNvPr id="17" name="直接箭头连接符 16">
            <a:extLst>
              <a:ext uri="{FF2B5EF4-FFF2-40B4-BE49-F238E27FC236}">
                <a16:creationId xmlns:a16="http://schemas.microsoft.com/office/drawing/2014/main" id="{B507B44A-EC9B-448B-9021-378E3618C7B0}"/>
              </a:ext>
            </a:extLst>
          </p:cNvPr>
          <p:cNvCxnSpPr>
            <a:cxnSpLocks/>
          </p:cNvCxnSpPr>
          <p:nvPr/>
        </p:nvCxnSpPr>
        <p:spPr>
          <a:xfrm>
            <a:off x="2267744" y="3229371"/>
            <a:ext cx="935697" cy="0"/>
          </a:xfrm>
          <a:prstGeom prst="straightConnector1">
            <a:avLst/>
          </a:prstGeom>
          <a:ln w="38100">
            <a:solidFill>
              <a:srgbClr val="002B9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2D598920-F1D0-4364-AEAB-6F193198EBEA}"/>
              </a:ext>
            </a:extLst>
          </p:cNvPr>
          <p:cNvSpPr/>
          <p:nvPr/>
        </p:nvSpPr>
        <p:spPr>
          <a:xfrm>
            <a:off x="3331872" y="3363838"/>
            <a:ext cx="1872208" cy="720080"/>
          </a:xfrm>
          <a:prstGeom prst="roundRect">
            <a:avLst/>
          </a:prstGeom>
          <a:solidFill>
            <a:srgbClr val="002B91"/>
          </a:solidFill>
          <a:ln>
            <a:solidFill>
              <a:srgbClr val="002B9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运动物体检测</a:t>
            </a:r>
          </a:p>
        </p:txBody>
      </p:sp>
      <p:sp>
        <p:nvSpPr>
          <p:cNvPr id="22" name="矩形: 圆角 21">
            <a:extLst>
              <a:ext uri="{FF2B5EF4-FFF2-40B4-BE49-F238E27FC236}">
                <a16:creationId xmlns:a16="http://schemas.microsoft.com/office/drawing/2014/main" id="{DE4A294B-9EF8-45EB-80F1-9ACC2EB3982E}"/>
              </a:ext>
            </a:extLst>
          </p:cNvPr>
          <p:cNvSpPr/>
          <p:nvPr/>
        </p:nvSpPr>
        <p:spPr>
          <a:xfrm>
            <a:off x="6457950" y="2766093"/>
            <a:ext cx="1680906" cy="926555"/>
          </a:xfrm>
          <a:prstGeom prst="roundRect">
            <a:avLst/>
          </a:prstGeom>
          <a:solidFill>
            <a:srgbClr val="002B91"/>
          </a:solidFill>
          <a:ln>
            <a:solidFill>
              <a:srgbClr val="002B9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高层应用：物体跟踪、轨迹预测等</a:t>
            </a:r>
          </a:p>
        </p:txBody>
      </p:sp>
      <p:cxnSp>
        <p:nvCxnSpPr>
          <p:cNvPr id="23" name="直接箭头连接符 22">
            <a:extLst>
              <a:ext uri="{FF2B5EF4-FFF2-40B4-BE49-F238E27FC236}">
                <a16:creationId xmlns:a16="http://schemas.microsoft.com/office/drawing/2014/main" id="{209D7D2A-2AFB-4101-A2BC-1EA17375668A}"/>
              </a:ext>
            </a:extLst>
          </p:cNvPr>
          <p:cNvCxnSpPr>
            <a:cxnSpLocks/>
          </p:cNvCxnSpPr>
          <p:nvPr/>
        </p:nvCxnSpPr>
        <p:spPr>
          <a:xfrm>
            <a:off x="5364088" y="3229371"/>
            <a:ext cx="935697" cy="0"/>
          </a:xfrm>
          <a:prstGeom prst="straightConnector1">
            <a:avLst/>
          </a:prstGeom>
          <a:ln w="38100">
            <a:solidFill>
              <a:srgbClr val="002B9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8DC1EC26-D537-4CEC-832F-4E2AC02E4198}"/>
              </a:ext>
            </a:extLst>
          </p:cNvPr>
          <p:cNvSpPr/>
          <p:nvPr/>
        </p:nvSpPr>
        <p:spPr>
          <a:xfrm>
            <a:off x="3331872" y="2452820"/>
            <a:ext cx="1872208" cy="720080"/>
          </a:xfrm>
          <a:prstGeom prst="roundRect">
            <a:avLst/>
          </a:prstGeom>
          <a:solidFill>
            <a:srgbClr val="002B91"/>
          </a:solidFill>
          <a:ln>
            <a:solidFill>
              <a:srgbClr val="002B9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静态物体检测</a:t>
            </a:r>
          </a:p>
        </p:txBody>
      </p:sp>
      <p:cxnSp>
        <p:nvCxnSpPr>
          <p:cNvPr id="25" name="直接箭头连接符 24">
            <a:extLst>
              <a:ext uri="{FF2B5EF4-FFF2-40B4-BE49-F238E27FC236}">
                <a16:creationId xmlns:a16="http://schemas.microsoft.com/office/drawing/2014/main" id="{B6F3540D-2108-4291-9ECB-E8789C8325B7}"/>
              </a:ext>
            </a:extLst>
          </p:cNvPr>
          <p:cNvCxnSpPr>
            <a:cxnSpLocks/>
          </p:cNvCxnSpPr>
          <p:nvPr/>
        </p:nvCxnSpPr>
        <p:spPr>
          <a:xfrm>
            <a:off x="5179572" y="4058153"/>
            <a:ext cx="936104" cy="288032"/>
          </a:xfrm>
          <a:prstGeom prst="straightConnector1">
            <a:avLst/>
          </a:prstGeom>
          <a:ln w="38100">
            <a:solidFill>
              <a:srgbClr val="002B9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BEB54D5-67ED-461C-BBC3-FE9CB10E7137}"/>
              </a:ext>
            </a:extLst>
          </p:cNvPr>
          <p:cNvCxnSpPr>
            <a:cxnSpLocks/>
          </p:cNvCxnSpPr>
          <p:nvPr/>
        </p:nvCxnSpPr>
        <p:spPr>
          <a:xfrm flipH="1">
            <a:off x="2483768" y="4035897"/>
            <a:ext cx="848831" cy="336053"/>
          </a:xfrm>
          <a:prstGeom prst="straightConnector1">
            <a:avLst/>
          </a:prstGeom>
          <a:ln w="38100">
            <a:solidFill>
              <a:srgbClr val="002B9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B61BEA9C-C177-4D92-930E-217C4A4FFAE2}"/>
              </a:ext>
            </a:extLst>
          </p:cNvPr>
          <p:cNvSpPr/>
          <p:nvPr/>
        </p:nvSpPr>
        <p:spPr>
          <a:xfrm>
            <a:off x="1493283" y="4422826"/>
            <a:ext cx="1680906" cy="617674"/>
          </a:xfrm>
          <a:prstGeom prst="roundRect">
            <a:avLst/>
          </a:prstGeom>
          <a:solidFill>
            <a:srgbClr val="002B91"/>
          </a:solidFill>
          <a:ln>
            <a:solidFill>
              <a:srgbClr val="002B9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静态背景</a:t>
            </a:r>
          </a:p>
        </p:txBody>
      </p:sp>
      <p:sp>
        <p:nvSpPr>
          <p:cNvPr id="31" name="矩形: 圆角 30">
            <a:extLst>
              <a:ext uri="{FF2B5EF4-FFF2-40B4-BE49-F238E27FC236}">
                <a16:creationId xmlns:a16="http://schemas.microsoft.com/office/drawing/2014/main" id="{2015D036-8B82-4825-AA35-3F3BF454AAD1}"/>
              </a:ext>
            </a:extLst>
          </p:cNvPr>
          <p:cNvSpPr/>
          <p:nvPr/>
        </p:nvSpPr>
        <p:spPr>
          <a:xfrm>
            <a:off x="5459332" y="4422826"/>
            <a:ext cx="1680906" cy="617674"/>
          </a:xfrm>
          <a:prstGeom prst="roundRect">
            <a:avLst/>
          </a:prstGeom>
          <a:solidFill>
            <a:srgbClr val="002B91"/>
          </a:solidFill>
          <a:ln>
            <a:solidFill>
              <a:srgbClr val="002B9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动态背景</a:t>
            </a:r>
          </a:p>
        </p:txBody>
      </p:sp>
    </p:spTree>
    <p:extLst>
      <p:ext uri="{BB962C8B-B14F-4D97-AF65-F5344CB8AC3E}">
        <p14:creationId xmlns:p14="http://schemas.microsoft.com/office/powerpoint/2010/main" val="392540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507"/>
            <a:ext cx="9144000" cy="470297"/>
          </a:xfrm>
          <a:prstGeom prst="rect">
            <a:avLst/>
          </a:prstGeom>
          <a:pattFill prst="dkUpDiag">
            <a:fgClr>
              <a:schemeClr val="tx1">
                <a:lumMod val="65000"/>
                <a:lumOff val="35000"/>
              </a:schemeClr>
            </a:fgClr>
            <a:bgClr>
              <a:schemeClr val="tx1">
                <a:lumMod val="95000"/>
                <a:lumOff val="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矩形 8"/>
          <p:cNvSpPr/>
          <p:nvPr/>
        </p:nvSpPr>
        <p:spPr>
          <a:xfrm>
            <a:off x="0" y="464792"/>
            <a:ext cx="9144000" cy="810815"/>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圆角矩形 18"/>
          <p:cNvSpPr/>
          <p:nvPr/>
        </p:nvSpPr>
        <p:spPr>
          <a:xfrm>
            <a:off x="1673678" y="2211710"/>
            <a:ext cx="5796644" cy="1512168"/>
          </a:xfrm>
          <a:prstGeom prst="roundRect">
            <a:avLst>
              <a:gd name="adj" fmla="val 2910"/>
            </a:avLst>
          </a:prstGeom>
          <a:solidFill>
            <a:srgbClr val="002B9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二、基于传感器层面的运动物体检测方案</a:t>
            </a:r>
            <a:endPar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62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AC8B8E-7EB9-46E5-BC17-A96AA1540E35}"/>
              </a:ext>
            </a:extLst>
          </p:cNvPr>
          <p:cNvSpPr>
            <a:spLocks noGrp="1"/>
          </p:cNvSpPr>
          <p:nvPr>
            <p:ph type="sldNum" sz="quarter" idx="12"/>
          </p:nvPr>
        </p:nvSpPr>
        <p:spPr/>
        <p:txBody>
          <a:bodyPr/>
          <a:lstStyle/>
          <a:p>
            <a:pPr>
              <a:defRPr/>
            </a:pPr>
            <a:fld id="{0C7F50D3-CA33-456A-9100-C983F6607A4B}" type="slidenum">
              <a:rPr lang="zh-CN" altLang="en-US" smtClean="0"/>
              <a:t>7</a:t>
            </a:fld>
            <a:endParaRPr lang="zh-CN" altLang="en-US"/>
          </a:p>
        </p:txBody>
      </p:sp>
      <p:sp>
        <p:nvSpPr>
          <p:cNvPr id="3" name="矩形 1">
            <a:extLst>
              <a:ext uri="{FF2B5EF4-FFF2-40B4-BE49-F238E27FC236}">
                <a16:creationId xmlns:a16="http://schemas.microsoft.com/office/drawing/2014/main" id="{A0B386EF-FCB4-4DD6-A946-A0DA88C7105F}"/>
              </a:ext>
            </a:extLst>
          </p:cNvPr>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2">
            <a:extLst>
              <a:ext uri="{FF2B5EF4-FFF2-40B4-BE49-F238E27FC236}">
                <a16:creationId xmlns:a16="http://schemas.microsoft.com/office/drawing/2014/main" id="{236E1334-8C19-4D2C-A260-DAF31CC2FA03}"/>
              </a:ext>
            </a:extLst>
          </p:cNvPr>
          <p:cNvSpPr/>
          <p:nvPr/>
        </p:nvSpPr>
        <p:spPr>
          <a:xfrm>
            <a:off x="0" y="165101"/>
            <a:ext cx="5436096"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5" name="TextBox 15">
            <a:extLst>
              <a:ext uri="{FF2B5EF4-FFF2-40B4-BE49-F238E27FC236}">
                <a16:creationId xmlns:a16="http://schemas.microsoft.com/office/drawing/2014/main" id="{65AB917B-015E-4CFC-B152-A4658D335B93}"/>
              </a:ext>
            </a:extLst>
          </p:cNvPr>
          <p:cNvSpPr txBox="1">
            <a:spLocks noChangeArrowheads="1"/>
          </p:cNvSpPr>
          <p:nvPr/>
        </p:nvSpPr>
        <p:spPr bwMode="auto">
          <a:xfrm>
            <a:off x="173496" y="177438"/>
            <a:ext cx="5334608"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一、不同传感器配置方案（以静态背景为例）</a:t>
            </a:r>
          </a:p>
        </p:txBody>
      </p:sp>
      <p:pic>
        <p:nvPicPr>
          <p:cNvPr id="6" name="图片 5">
            <a:extLst>
              <a:ext uri="{FF2B5EF4-FFF2-40B4-BE49-F238E27FC236}">
                <a16:creationId xmlns:a16="http://schemas.microsoft.com/office/drawing/2014/main" id="{E964C8AE-6433-40FE-BA9F-07D8CD649806}"/>
              </a:ext>
            </a:extLst>
          </p:cNvPr>
          <p:cNvPicPr>
            <a:picLocks noChangeAspect="1"/>
          </p:cNvPicPr>
          <p:nvPr/>
        </p:nvPicPr>
        <p:blipFill>
          <a:blip r:embed="rId3"/>
          <a:stretch>
            <a:fillRect/>
          </a:stretch>
        </p:blipFill>
        <p:spPr>
          <a:xfrm>
            <a:off x="1115616" y="2887980"/>
            <a:ext cx="6696744" cy="2078082"/>
          </a:xfrm>
          <a:prstGeom prst="rect">
            <a:avLst/>
          </a:prstGeom>
          <a:effectLst>
            <a:outerShdw blurRad="63500" sx="102000" sy="102000" algn="ctr" rotWithShape="0">
              <a:prstClr val="black">
                <a:alpha val="40000"/>
              </a:prstClr>
            </a:outerShdw>
          </a:effectLst>
        </p:spPr>
      </p:pic>
      <p:pic>
        <p:nvPicPr>
          <p:cNvPr id="7" name="Drawing 150">
            <a:extLst>
              <a:ext uri="{FF2B5EF4-FFF2-40B4-BE49-F238E27FC236}">
                <a16:creationId xmlns:a16="http://schemas.microsoft.com/office/drawing/2014/main" id="{09696F86-12C1-4CAC-9CEE-B1750D5109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92669" y="667749"/>
            <a:ext cx="5742638" cy="2140414"/>
          </a:xfrm>
          <a:prstGeom prst="rect">
            <a:avLst/>
          </a:prstGeom>
          <a:noFill/>
          <a:ln>
            <a:noFill/>
          </a:ln>
        </p:spPr>
      </p:pic>
    </p:spTree>
    <p:extLst>
      <p:ext uri="{BB962C8B-B14F-4D97-AF65-F5344CB8AC3E}">
        <p14:creationId xmlns:p14="http://schemas.microsoft.com/office/powerpoint/2010/main" val="481208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C9298A-B966-47AC-8486-2AB9122F7134}"/>
              </a:ext>
            </a:extLst>
          </p:cNvPr>
          <p:cNvSpPr>
            <a:spLocks noGrp="1"/>
          </p:cNvSpPr>
          <p:nvPr>
            <p:ph type="sldNum" sz="quarter" idx="12"/>
          </p:nvPr>
        </p:nvSpPr>
        <p:spPr/>
        <p:txBody>
          <a:bodyPr/>
          <a:lstStyle/>
          <a:p>
            <a:pPr>
              <a:defRPr/>
            </a:pPr>
            <a:fld id="{0C7F50D3-CA33-456A-9100-C983F6607A4B}" type="slidenum">
              <a:rPr lang="zh-CN" altLang="en-US" smtClean="0"/>
              <a:t>8</a:t>
            </a:fld>
            <a:endParaRPr lang="zh-CN" altLang="en-US"/>
          </a:p>
        </p:txBody>
      </p:sp>
      <p:sp>
        <p:nvSpPr>
          <p:cNvPr id="3" name="矩形 1">
            <a:extLst>
              <a:ext uri="{FF2B5EF4-FFF2-40B4-BE49-F238E27FC236}">
                <a16:creationId xmlns:a16="http://schemas.microsoft.com/office/drawing/2014/main" id="{82DD08A2-0683-4B57-9E49-942F6B70AF2A}"/>
              </a:ext>
            </a:extLst>
          </p:cNvPr>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2">
            <a:extLst>
              <a:ext uri="{FF2B5EF4-FFF2-40B4-BE49-F238E27FC236}">
                <a16:creationId xmlns:a16="http://schemas.microsoft.com/office/drawing/2014/main" id="{144F7E07-6810-4C48-B071-924ABAE0006F}"/>
              </a:ext>
            </a:extLst>
          </p:cNvPr>
          <p:cNvSpPr/>
          <p:nvPr/>
        </p:nvSpPr>
        <p:spPr>
          <a:xfrm>
            <a:off x="0" y="165101"/>
            <a:ext cx="3851920"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5" name="TextBox 15">
            <a:extLst>
              <a:ext uri="{FF2B5EF4-FFF2-40B4-BE49-F238E27FC236}">
                <a16:creationId xmlns:a16="http://schemas.microsoft.com/office/drawing/2014/main" id="{B6606194-02FE-4CD7-A79A-3F0D367AD759}"/>
              </a:ext>
            </a:extLst>
          </p:cNvPr>
          <p:cNvSpPr txBox="1">
            <a:spLocks noChangeArrowheads="1"/>
          </p:cNvSpPr>
          <p:nvPr/>
        </p:nvSpPr>
        <p:spPr bwMode="auto">
          <a:xfrm>
            <a:off x="173496" y="177438"/>
            <a:ext cx="3678424"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二、基于视觉的运动物体检测</a:t>
            </a:r>
          </a:p>
        </p:txBody>
      </p:sp>
      <p:sp>
        <p:nvSpPr>
          <p:cNvPr id="7" name="文本框 6">
            <a:extLst>
              <a:ext uri="{FF2B5EF4-FFF2-40B4-BE49-F238E27FC236}">
                <a16:creationId xmlns:a16="http://schemas.microsoft.com/office/drawing/2014/main" id="{1A32A372-BA56-41E9-8918-14168EA2A3D2}"/>
              </a:ext>
            </a:extLst>
          </p:cNvPr>
          <p:cNvSpPr txBox="1"/>
          <p:nvPr/>
        </p:nvSpPr>
        <p:spPr>
          <a:xfrm>
            <a:off x="1835696" y="2504574"/>
            <a:ext cx="1162069" cy="323165"/>
          </a:xfrm>
          <a:prstGeom prst="rect">
            <a:avLst/>
          </a:prstGeom>
          <a:noFill/>
        </p:spPr>
        <p:txBody>
          <a:bodyPr wrap="square" rtlCol="0">
            <a:spAutoFit/>
          </a:bodyPr>
          <a:lstStyle/>
          <a:p>
            <a:r>
              <a:rPr lang="zh-CN" altLang="en-US" sz="1500" b="1" dirty="0">
                <a:latin typeface="微软雅黑" pitchFamily="34" charset="-122"/>
                <a:ea typeface="微软雅黑" pitchFamily="34" charset="-122"/>
                <a:cs typeface="Times New Roman" pitchFamily="18" charset="0"/>
              </a:rPr>
              <a:t>帧间差分法</a:t>
            </a:r>
          </a:p>
        </p:txBody>
      </p:sp>
      <p:sp>
        <p:nvSpPr>
          <p:cNvPr id="8" name="文本框 7">
            <a:extLst>
              <a:ext uri="{FF2B5EF4-FFF2-40B4-BE49-F238E27FC236}">
                <a16:creationId xmlns:a16="http://schemas.microsoft.com/office/drawing/2014/main" id="{8A70ED49-85AC-40B0-ADD6-989B724D5813}"/>
              </a:ext>
            </a:extLst>
          </p:cNvPr>
          <p:cNvSpPr txBox="1"/>
          <p:nvPr/>
        </p:nvSpPr>
        <p:spPr>
          <a:xfrm>
            <a:off x="6568514" y="4059387"/>
            <a:ext cx="1162069" cy="323165"/>
          </a:xfrm>
          <a:prstGeom prst="rect">
            <a:avLst/>
          </a:prstGeom>
          <a:noFill/>
        </p:spPr>
        <p:txBody>
          <a:bodyPr wrap="square" rtlCol="0">
            <a:spAutoFit/>
          </a:bodyPr>
          <a:lstStyle/>
          <a:p>
            <a:r>
              <a:rPr lang="zh-CN" altLang="en-US" sz="1500" b="1" dirty="0">
                <a:latin typeface="微软雅黑" pitchFamily="34" charset="-122"/>
                <a:ea typeface="微软雅黑" pitchFamily="34" charset="-122"/>
                <a:cs typeface="Times New Roman" pitchFamily="18" charset="0"/>
              </a:rPr>
              <a:t>光流法</a:t>
            </a:r>
          </a:p>
        </p:txBody>
      </p:sp>
      <p:sp>
        <p:nvSpPr>
          <p:cNvPr id="9" name="文本框 8">
            <a:extLst>
              <a:ext uri="{FF2B5EF4-FFF2-40B4-BE49-F238E27FC236}">
                <a16:creationId xmlns:a16="http://schemas.microsoft.com/office/drawing/2014/main" id="{B8DC9356-1A7F-40FC-8B54-CD1DBF1D2779}"/>
              </a:ext>
            </a:extLst>
          </p:cNvPr>
          <p:cNvSpPr txBox="1"/>
          <p:nvPr/>
        </p:nvSpPr>
        <p:spPr>
          <a:xfrm>
            <a:off x="1049805" y="4802888"/>
            <a:ext cx="2952328" cy="323165"/>
          </a:xfrm>
          <a:prstGeom prst="rect">
            <a:avLst/>
          </a:prstGeom>
          <a:noFill/>
        </p:spPr>
        <p:txBody>
          <a:bodyPr wrap="square" rtlCol="0">
            <a:spAutoFit/>
          </a:bodyPr>
          <a:lstStyle/>
          <a:p>
            <a:r>
              <a:rPr lang="zh-CN" altLang="en-US" sz="1500" b="1" dirty="0">
                <a:latin typeface="微软雅黑" pitchFamily="34" charset="-122"/>
                <a:ea typeface="微软雅黑" pitchFamily="34" charset="-122"/>
                <a:cs typeface="Times New Roman" pitchFamily="18" charset="0"/>
              </a:rPr>
              <a:t>背景差分法（背景建模法）</a:t>
            </a:r>
          </a:p>
        </p:txBody>
      </p:sp>
      <p:pic>
        <p:nvPicPr>
          <p:cNvPr id="10" name="图片 9">
            <a:extLst>
              <a:ext uri="{FF2B5EF4-FFF2-40B4-BE49-F238E27FC236}">
                <a16:creationId xmlns:a16="http://schemas.microsoft.com/office/drawing/2014/main" id="{2EC72AFA-DDCB-4AA5-A2EB-18A82CD442C0}"/>
              </a:ext>
            </a:extLst>
          </p:cNvPr>
          <p:cNvPicPr>
            <a:picLocks noChangeAspect="1"/>
          </p:cNvPicPr>
          <p:nvPr/>
        </p:nvPicPr>
        <p:blipFill>
          <a:blip r:embed="rId3"/>
          <a:stretch>
            <a:fillRect/>
          </a:stretch>
        </p:blipFill>
        <p:spPr>
          <a:xfrm>
            <a:off x="121738" y="627307"/>
            <a:ext cx="4808462" cy="1890081"/>
          </a:xfrm>
          <a:prstGeom prst="rect">
            <a:avLst/>
          </a:prstGeom>
        </p:spPr>
      </p:pic>
      <p:pic>
        <p:nvPicPr>
          <p:cNvPr id="11" name="图片 10">
            <a:extLst>
              <a:ext uri="{FF2B5EF4-FFF2-40B4-BE49-F238E27FC236}">
                <a16:creationId xmlns:a16="http://schemas.microsoft.com/office/drawing/2014/main" id="{1480B9F2-7304-4163-95DE-7696028CCB25}"/>
              </a:ext>
            </a:extLst>
          </p:cNvPr>
          <p:cNvPicPr>
            <a:picLocks noChangeAspect="1"/>
          </p:cNvPicPr>
          <p:nvPr/>
        </p:nvPicPr>
        <p:blipFill>
          <a:blip r:embed="rId4"/>
          <a:stretch>
            <a:fillRect/>
          </a:stretch>
        </p:blipFill>
        <p:spPr>
          <a:xfrm>
            <a:off x="5051938" y="1146712"/>
            <a:ext cx="3672408" cy="2941275"/>
          </a:xfrm>
          <a:prstGeom prst="rect">
            <a:avLst/>
          </a:prstGeom>
        </p:spPr>
      </p:pic>
      <p:pic>
        <p:nvPicPr>
          <p:cNvPr id="12" name="图片 11">
            <a:extLst>
              <a:ext uri="{FF2B5EF4-FFF2-40B4-BE49-F238E27FC236}">
                <a16:creationId xmlns:a16="http://schemas.microsoft.com/office/drawing/2014/main" id="{98A1771A-50BA-4805-9917-979938B15E49}"/>
              </a:ext>
            </a:extLst>
          </p:cNvPr>
          <p:cNvPicPr>
            <a:picLocks noChangeAspect="1"/>
          </p:cNvPicPr>
          <p:nvPr/>
        </p:nvPicPr>
        <p:blipFill>
          <a:blip r:embed="rId5"/>
          <a:stretch>
            <a:fillRect/>
          </a:stretch>
        </p:blipFill>
        <p:spPr>
          <a:xfrm>
            <a:off x="121738" y="2827739"/>
            <a:ext cx="4808462" cy="1950364"/>
          </a:xfrm>
          <a:prstGeom prst="rect">
            <a:avLst/>
          </a:prstGeom>
        </p:spPr>
      </p:pic>
    </p:spTree>
    <p:extLst>
      <p:ext uri="{BB962C8B-B14F-4D97-AF65-F5344CB8AC3E}">
        <p14:creationId xmlns:p14="http://schemas.microsoft.com/office/powerpoint/2010/main" val="85661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A3DC2BF-7AD6-4665-8996-97FE081F1FA6}"/>
              </a:ext>
            </a:extLst>
          </p:cNvPr>
          <p:cNvSpPr>
            <a:spLocks noGrp="1"/>
          </p:cNvSpPr>
          <p:nvPr>
            <p:ph type="sldNum" sz="quarter" idx="12"/>
          </p:nvPr>
        </p:nvSpPr>
        <p:spPr/>
        <p:txBody>
          <a:bodyPr/>
          <a:lstStyle/>
          <a:p>
            <a:pPr>
              <a:defRPr/>
            </a:pPr>
            <a:fld id="{0C7F50D3-CA33-456A-9100-C983F6607A4B}" type="slidenum">
              <a:rPr lang="zh-CN" altLang="en-US" smtClean="0"/>
              <a:t>9</a:t>
            </a:fld>
            <a:endParaRPr lang="zh-CN" altLang="en-US"/>
          </a:p>
        </p:txBody>
      </p:sp>
      <p:sp>
        <p:nvSpPr>
          <p:cNvPr id="3" name="矩形 1">
            <a:extLst>
              <a:ext uri="{FF2B5EF4-FFF2-40B4-BE49-F238E27FC236}">
                <a16:creationId xmlns:a16="http://schemas.microsoft.com/office/drawing/2014/main" id="{F08F4156-6F36-4B9F-99A9-B2B8A9F0741A}"/>
              </a:ext>
            </a:extLst>
          </p:cNvPr>
          <p:cNvSpPr/>
          <p:nvPr/>
        </p:nvSpPr>
        <p:spPr>
          <a:xfrm>
            <a:off x="0" y="1"/>
            <a:ext cx="9144000" cy="762000"/>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2">
            <a:extLst>
              <a:ext uri="{FF2B5EF4-FFF2-40B4-BE49-F238E27FC236}">
                <a16:creationId xmlns:a16="http://schemas.microsoft.com/office/drawing/2014/main" id="{40A00988-0CC0-4167-8A02-FC135CFDB3BC}"/>
              </a:ext>
            </a:extLst>
          </p:cNvPr>
          <p:cNvSpPr/>
          <p:nvPr/>
        </p:nvSpPr>
        <p:spPr>
          <a:xfrm>
            <a:off x="0" y="165101"/>
            <a:ext cx="4320480" cy="431800"/>
          </a:xfrm>
          <a:prstGeom prst="rect">
            <a:avLst/>
          </a:prstGeom>
          <a:solidFill>
            <a:srgbClr val="002B91"/>
          </a:solidFill>
          <a:ln w="12700" cap="flat" cmpd="sng" algn="ctr">
            <a:noFill/>
            <a:prstDash val="solid"/>
            <a:miter lim="800000"/>
          </a:ln>
          <a:effectLst>
            <a:outerShdw blurRad="50800" dist="63500" dir="2700000" algn="tl" rotWithShape="0">
              <a:prstClr val="black">
                <a:alpha val="40000"/>
              </a:prstClr>
            </a:outerShdw>
          </a:effectLst>
        </p:spPr>
        <p:txBody>
          <a:bodyPr rtlCol="0" anchor="ctr"/>
          <a:lstStyle/>
          <a:p>
            <a:pPr algn="ctr" fontAlgn="auto">
              <a:spcBef>
                <a:spcPts val="0"/>
              </a:spcBef>
              <a:spcAft>
                <a:spcPts val="0"/>
              </a:spcAft>
            </a:pPr>
            <a:endParaRPr lang="zh-CN" altLang="en-US" sz="3200" b="1" dirty="0">
              <a:solidFill>
                <a:schemeClr val="bg1"/>
              </a:solidFill>
              <a:latin typeface="微软雅黑" panose="020B0503020204020204" pitchFamily="34" charset="-122"/>
              <a:ea typeface="微软雅黑" panose="020B0503020204020204" pitchFamily="34" charset="-122"/>
              <a:cs typeface="Microsoft YaHei" charset="-122"/>
            </a:endParaRPr>
          </a:p>
        </p:txBody>
      </p:sp>
      <p:sp>
        <p:nvSpPr>
          <p:cNvPr id="5" name="TextBox 15">
            <a:extLst>
              <a:ext uri="{FF2B5EF4-FFF2-40B4-BE49-F238E27FC236}">
                <a16:creationId xmlns:a16="http://schemas.microsoft.com/office/drawing/2014/main" id="{0EF19BE0-1514-4EE1-A5AA-8AD6661477E8}"/>
              </a:ext>
            </a:extLst>
          </p:cNvPr>
          <p:cNvSpPr txBox="1">
            <a:spLocks noChangeArrowheads="1"/>
          </p:cNvSpPr>
          <p:nvPr/>
        </p:nvSpPr>
        <p:spPr bwMode="auto">
          <a:xfrm>
            <a:off x="173496" y="177438"/>
            <a:ext cx="4320480" cy="400110"/>
          </a:xfrm>
          <a:prstGeom prst="rect">
            <a:avLst/>
          </a:prstGeom>
          <a:noFill/>
          <a:ln w="9525">
            <a:noFill/>
            <a:miter lim="800000"/>
          </a:ln>
        </p:spPr>
        <p:txBody>
          <a:bodyPr wrap="square">
            <a:spAutoFit/>
          </a:bodyPr>
          <a:lstStyle/>
          <a:p>
            <a:pPr defTabSz="1068679" eaLnBrk="0" hangingPunct="0"/>
            <a:r>
              <a:rPr lang="zh-CN" altLang="en-US" sz="2000" b="1" dirty="0">
                <a:solidFill>
                  <a:schemeClr val="bg1"/>
                </a:solidFill>
                <a:latin typeface="微软雅黑" panose="020B0503020204020204" pitchFamily="34" charset="-122"/>
                <a:ea typeface="微软雅黑" panose="020B0503020204020204" pitchFamily="34" charset="-122"/>
              </a:rPr>
              <a:t>三、基于毫米波雷达运动物体检测</a:t>
            </a:r>
          </a:p>
        </p:txBody>
      </p:sp>
      <p:grpSp>
        <p:nvGrpSpPr>
          <p:cNvPr id="9" name="组合 8">
            <a:extLst>
              <a:ext uri="{FF2B5EF4-FFF2-40B4-BE49-F238E27FC236}">
                <a16:creationId xmlns:a16="http://schemas.microsoft.com/office/drawing/2014/main" id="{830B762F-E0DF-4586-B42F-A69A0070CB9E}"/>
              </a:ext>
            </a:extLst>
          </p:cNvPr>
          <p:cNvGrpSpPr/>
          <p:nvPr/>
        </p:nvGrpSpPr>
        <p:grpSpPr>
          <a:xfrm>
            <a:off x="67856" y="1436694"/>
            <a:ext cx="1767840" cy="2270351"/>
            <a:chOff x="167314" y="897190"/>
            <a:chExt cx="1767840" cy="2270351"/>
          </a:xfrm>
        </p:grpSpPr>
        <p:pic>
          <p:nvPicPr>
            <p:cNvPr id="6" name="图片 5">
              <a:extLst>
                <a:ext uri="{FF2B5EF4-FFF2-40B4-BE49-F238E27FC236}">
                  <a16:creationId xmlns:a16="http://schemas.microsoft.com/office/drawing/2014/main" id="{77B0D199-68B9-4B69-BF18-1E6150004487}"/>
                </a:ext>
              </a:extLst>
            </p:cNvPr>
            <p:cNvPicPr/>
            <p:nvPr/>
          </p:nvPicPr>
          <p:blipFill>
            <a:blip r:embed="rId3">
              <a:extLst>
                <a:ext uri="{28A0092B-C50C-407E-A947-70E740481C1C}">
                  <a14:useLocalDpi xmlns:a14="http://schemas.microsoft.com/office/drawing/2010/main" val="0"/>
                </a:ext>
              </a:extLst>
            </a:blip>
            <a:srcRect t="1302"/>
            <a:stretch>
              <a:fillRect/>
            </a:stretch>
          </p:blipFill>
          <p:spPr bwMode="auto">
            <a:xfrm>
              <a:off x="167314" y="897190"/>
              <a:ext cx="1767840" cy="1973580"/>
            </a:xfrm>
            <a:prstGeom prst="rect">
              <a:avLst/>
            </a:prstGeom>
            <a:noFill/>
            <a:ln>
              <a:noFill/>
            </a:ln>
          </p:spPr>
        </p:pic>
        <p:sp>
          <p:nvSpPr>
            <p:cNvPr id="7" name="文本框 6">
              <a:extLst>
                <a:ext uri="{FF2B5EF4-FFF2-40B4-BE49-F238E27FC236}">
                  <a16:creationId xmlns:a16="http://schemas.microsoft.com/office/drawing/2014/main" id="{D659FD0B-0EC6-459F-A29D-D4DA5C99982D}"/>
                </a:ext>
              </a:extLst>
            </p:cNvPr>
            <p:cNvSpPr txBox="1"/>
            <p:nvPr/>
          </p:nvSpPr>
          <p:spPr>
            <a:xfrm>
              <a:off x="223142" y="2844376"/>
              <a:ext cx="1656184" cy="323165"/>
            </a:xfrm>
            <a:prstGeom prst="rect">
              <a:avLst/>
            </a:prstGeom>
            <a:noFill/>
          </p:spPr>
          <p:txBody>
            <a:bodyPr wrap="square" rtlCol="0">
              <a:spAutoFit/>
            </a:bodyPr>
            <a:lstStyle/>
            <a:p>
              <a:r>
                <a:rPr lang="zh-CN" altLang="en-US" sz="1500" b="1" dirty="0">
                  <a:latin typeface="微软雅黑" pitchFamily="34" charset="-122"/>
                  <a:ea typeface="微软雅黑" pitchFamily="34" charset="-122"/>
                  <a:cs typeface="Times New Roman" pitchFamily="18" charset="0"/>
                </a:rPr>
                <a:t>线性调频连续波</a:t>
              </a:r>
            </a:p>
          </p:txBody>
        </p:sp>
      </p:grpSp>
      <p:pic>
        <p:nvPicPr>
          <p:cNvPr id="8" name="图片 7">
            <a:extLst>
              <a:ext uri="{FF2B5EF4-FFF2-40B4-BE49-F238E27FC236}">
                <a16:creationId xmlns:a16="http://schemas.microsoft.com/office/drawing/2014/main" id="{0688D1E5-D215-455F-BDF0-E1C84757D0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8006" y="1111766"/>
            <a:ext cx="4860298" cy="603389"/>
          </a:xfrm>
          <a:prstGeom prst="rect">
            <a:avLst/>
          </a:prstGeom>
          <a:noFill/>
          <a:ln>
            <a:noFill/>
          </a:ln>
        </p:spPr>
      </p:pic>
      <p:sp>
        <p:nvSpPr>
          <p:cNvPr id="10" name="矩形 9">
            <a:extLst>
              <a:ext uri="{FF2B5EF4-FFF2-40B4-BE49-F238E27FC236}">
                <a16:creationId xmlns:a16="http://schemas.microsoft.com/office/drawing/2014/main" id="{031A7073-966E-4651-9F2E-79FEA46C676C}"/>
              </a:ext>
            </a:extLst>
          </p:cNvPr>
          <p:cNvSpPr/>
          <p:nvPr/>
        </p:nvSpPr>
        <p:spPr>
          <a:xfrm>
            <a:off x="2016086" y="742435"/>
            <a:ext cx="3685624" cy="369332"/>
          </a:xfrm>
          <a:prstGeom prst="rect">
            <a:avLst/>
          </a:prstGeom>
        </p:spPr>
        <p:txBody>
          <a:bodyPr wrap="none">
            <a:spAutoFit/>
          </a:bodyPr>
          <a:lstStyle/>
          <a:p>
            <a:r>
              <a:rPr lang="zh-CN" altLang="en-US" b="1" dirty="0">
                <a:latin typeface="微软雅黑" pitchFamily="34" charset="-122"/>
                <a:ea typeface="微软雅黑" pitchFamily="34" charset="-122"/>
                <a:cs typeface="Times New Roman" pitchFamily="18" charset="0"/>
              </a:rPr>
              <a:t>①</a:t>
            </a:r>
            <a:r>
              <a:rPr lang="zh-CN" altLang="en-US" sz="1500" b="1" dirty="0">
                <a:latin typeface="微软雅黑" pitchFamily="34" charset="-122"/>
                <a:ea typeface="微软雅黑" pitchFamily="34" charset="-122"/>
                <a:cs typeface="Times New Roman" pitchFamily="18" charset="0"/>
              </a:rPr>
              <a:t>对毫米波雷达信号进行快速傅里叶变换</a:t>
            </a:r>
            <a:endParaRPr lang="zh-CN" altLang="en-US" sz="1500" dirty="0"/>
          </a:p>
        </p:txBody>
      </p:sp>
      <p:sp>
        <p:nvSpPr>
          <p:cNvPr id="12" name="矩形 11">
            <a:extLst>
              <a:ext uri="{FF2B5EF4-FFF2-40B4-BE49-F238E27FC236}">
                <a16:creationId xmlns:a16="http://schemas.microsoft.com/office/drawing/2014/main" id="{A3EF866F-7E74-4554-9D50-45EB795B375A}"/>
              </a:ext>
            </a:extLst>
          </p:cNvPr>
          <p:cNvSpPr/>
          <p:nvPr/>
        </p:nvSpPr>
        <p:spPr>
          <a:xfrm>
            <a:off x="2016086" y="1729225"/>
            <a:ext cx="6876394" cy="784830"/>
          </a:xfrm>
          <a:prstGeom prst="rect">
            <a:avLst/>
          </a:prstGeom>
        </p:spPr>
        <p:txBody>
          <a:bodyPr wrap="square">
            <a:spAutoFit/>
          </a:bodyPr>
          <a:lstStyle/>
          <a:p>
            <a:r>
              <a:rPr lang="zh-CN" altLang="en-US" sz="1500" b="1" dirty="0">
                <a:latin typeface="微软雅黑" pitchFamily="34" charset="-122"/>
                <a:ea typeface="微软雅黑" pitchFamily="34" charset="-122"/>
                <a:cs typeface="Times New Roman" pitchFamily="18" charset="0"/>
              </a:rPr>
              <a:t>②</a:t>
            </a:r>
            <a:r>
              <a:rPr lang="en-US" altLang="zh-CN" sz="1500" b="1" dirty="0">
                <a:latin typeface="微软雅黑" pitchFamily="34" charset="-122"/>
                <a:ea typeface="微软雅黑" pitchFamily="34" charset="-122"/>
                <a:cs typeface="Times New Roman" pitchFamily="18" charset="0"/>
              </a:rPr>
              <a:t>CFAR</a:t>
            </a:r>
            <a:r>
              <a:rPr lang="zh-CN" altLang="zh-CN" sz="1500" b="1" dirty="0">
                <a:latin typeface="微软雅黑" pitchFamily="34" charset="-122"/>
                <a:ea typeface="微软雅黑" pitchFamily="34" charset="-122"/>
                <a:cs typeface="Times New Roman" pitchFamily="18" charset="0"/>
              </a:rPr>
              <a:t>（</a:t>
            </a:r>
            <a:r>
              <a:rPr lang="en-US" altLang="zh-CN" sz="1500" b="1" dirty="0">
                <a:latin typeface="微软雅黑" pitchFamily="34" charset="-122"/>
                <a:ea typeface="微软雅黑" pitchFamily="34" charset="-122"/>
                <a:cs typeface="Times New Roman" pitchFamily="18" charset="0"/>
              </a:rPr>
              <a:t>Constant False-Alarm Rate</a:t>
            </a:r>
            <a:r>
              <a:rPr lang="zh-CN" altLang="zh-CN" sz="1500" b="1" dirty="0">
                <a:latin typeface="微软雅黑" pitchFamily="34" charset="-122"/>
                <a:ea typeface="微软雅黑" pitchFamily="34" charset="-122"/>
                <a:cs typeface="Times New Roman" pitchFamily="18" charset="0"/>
              </a:rPr>
              <a:t>，恒虚警概率）算法通过对二维图谱数据进行峰值检测来获取动态目标的速度与距离信息</a:t>
            </a:r>
            <a:endParaRPr lang="zh-CN" altLang="en-US" sz="1500" b="1" dirty="0">
              <a:latin typeface="微软雅黑" pitchFamily="34" charset="-122"/>
              <a:ea typeface="微软雅黑" pitchFamily="34" charset="-122"/>
              <a:cs typeface="Times New Roman" pitchFamily="18" charset="0"/>
            </a:endParaRPr>
          </a:p>
          <a:p>
            <a:endParaRPr lang="zh-CN" altLang="en-US" sz="1500" dirty="0"/>
          </a:p>
        </p:txBody>
      </p:sp>
      <p:pic>
        <p:nvPicPr>
          <p:cNvPr id="13" name="图片 12">
            <a:extLst>
              <a:ext uri="{FF2B5EF4-FFF2-40B4-BE49-F238E27FC236}">
                <a16:creationId xmlns:a16="http://schemas.microsoft.com/office/drawing/2014/main" id="{03AF2281-F5D7-484E-A286-CA8F60A8335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65926" y="2250837"/>
            <a:ext cx="4428122" cy="641826"/>
          </a:xfrm>
          <a:prstGeom prst="rect">
            <a:avLst/>
          </a:prstGeom>
          <a:noFill/>
          <a:ln>
            <a:noFill/>
          </a:ln>
        </p:spPr>
      </p:pic>
      <p:sp>
        <p:nvSpPr>
          <p:cNvPr id="14" name="矩形 13">
            <a:extLst>
              <a:ext uri="{FF2B5EF4-FFF2-40B4-BE49-F238E27FC236}">
                <a16:creationId xmlns:a16="http://schemas.microsoft.com/office/drawing/2014/main" id="{28AD7928-7568-4CF1-85DE-B15337E8DDF3}"/>
              </a:ext>
            </a:extLst>
          </p:cNvPr>
          <p:cNvSpPr/>
          <p:nvPr/>
        </p:nvSpPr>
        <p:spPr>
          <a:xfrm>
            <a:off x="2016086" y="2891597"/>
            <a:ext cx="6876394" cy="323165"/>
          </a:xfrm>
          <a:prstGeom prst="rect">
            <a:avLst/>
          </a:prstGeom>
        </p:spPr>
        <p:txBody>
          <a:bodyPr wrap="square">
            <a:spAutoFit/>
          </a:bodyPr>
          <a:lstStyle/>
          <a:p>
            <a:r>
              <a:rPr lang="zh-CN" altLang="en-US" sz="1500" b="1" dirty="0">
                <a:latin typeface="微软雅黑" pitchFamily="34" charset="-122"/>
                <a:ea typeface="微软雅黑" pitchFamily="34" charset="-122"/>
                <a:cs typeface="Times New Roman" pitchFamily="18" charset="0"/>
              </a:rPr>
              <a:t>③距离速度解耦合（</a:t>
            </a:r>
            <a:r>
              <a:rPr lang="en-US" altLang="zh-CN" sz="1500" b="1" dirty="0">
                <a:latin typeface="微软雅黑" pitchFamily="34" charset="-122"/>
                <a:ea typeface="微软雅黑" pitchFamily="34" charset="-122"/>
                <a:cs typeface="Times New Roman" pitchFamily="18" charset="0"/>
              </a:rPr>
              <a:t>ETBF+</a:t>
            </a:r>
            <a:r>
              <a:rPr lang="zh-CN" altLang="en-US" sz="1500" b="1" dirty="0">
                <a:latin typeface="微软雅黑" pitchFamily="34" charset="-122"/>
                <a:ea typeface="微软雅黑" pitchFamily="34" charset="-122"/>
                <a:cs typeface="Times New Roman" pitchFamily="18" charset="0"/>
              </a:rPr>
              <a:t>相位解缠）</a:t>
            </a:r>
            <a:endParaRPr lang="zh-CN" altLang="en-US" sz="1500" dirty="0"/>
          </a:p>
        </p:txBody>
      </p:sp>
      <p:pic>
        <p:nvPicPr>
          <p:cNvPr id="16" name="图片 15">
            <a:extLst>
              <a:ext uri="{FF2B5EF4-FFF2-40B4-BE49-F238E27FC236}">
                <a16:creationId xmlns:a16="http://schemas.microsoft.com/office/drawing/2014/main" id="{9A0128D3-7E59-4CAE-953F-E3BDE3CB1B95}"/>
              </a:ext>
            </a:extLst>
          </p:cNvPr>
          <p:cNvPicPr>
            <a:picLocks noChangeAspect="1"/>
          </p:cNvPicPr>
          <p:nvPr/>
        </p:nvPicPr>
        <p:blipFill>
          <a:blip r:embed="rId6"/>
          <a:stretch>
            <a:fillRect/>
          </a:stretch>
        </p:blipFill>
        <p:spPr>
          <a:xfrm>
            <a:off x="2723948" y="3194769"/>
            <a:ext cx="4308413" cy="1799604"/>
          </a:xfrm>
          <a:prstGeom prst="rect">
            <a:avLst/>
          </a:prstGeom>
        </p:spPr>
      </p:pic>
    </p:spTree>
    <p:extLst>
      <p:ext uri="{BB962C8B-B14F-4D97-AF65-F5344CB8AC3E}">
        <p14:creationId xmlns:p14="http://schemas.microsoft.com/office/powerpoint/2010/main" val="39065965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002B91"/>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26738</TotalTime>
  <Words>1685</Words>
  <Application>Microsoft Office PowerPoint</Application>
  <PresentationFormat>全屏显示(16:9)</PresentationFormat>
  <Paragraphs>148</Paragraphs>
  <Slides>20</Slides>
  <Notes>20</Notes>
  <HiddenSlides>0</HiddenSlides>
  <MMClips>3</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20</vt:i4>
      </vt:variant>
    </vt:vector>
  </HeadingPairs>
  <TitlesOfParts>
    <vt:vector size="35" baseType="lpstr">
      <vt:lpstr>DengXian</vt:lpstr>
      <vt:lpstr>DengXian</vt:lpstr>
      <vt:lpstr>等线 Light</vt:lpstr>
      <vt:lpstr>黑体</vt:lpstr>
      <vt:lpstr>宋体</vt:lpstr>
      <vt:lpstr>Microsoft YaHei</vt:lpstr>
      <vt:lpstr>Microsoft YaHei</vt:lpstr>
      <vt:lpstr>Agency FB</vt:lpstr>
      <vt:lpstr>Arial</vt:lpstr>
      <vt:lpstr>Calibri</vt:lpstr>
      <vt:lpstr>Calibri Light</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同济大学校长办公会议题汇报模板</dc:title>
  <dc:creator>同济校办</dc:creator>
  <cp:lastModifiedBy>Administrator</cp:lastModifiedBy>
  <cp:revision>2810</cp:revision>
  <cp:lastPrinted>2020-03-26T21:11:12Z</cp:lastPrinted>
  <dcterms:created xsi:type="dcterms:W3CDTF">2019-11-30T02:48:51Z</dcterms:created>
  <dcterms:modified xsi:type="dcterms:W3CDTF">2022-06-13T06:27:58Z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